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75" r:id="rId3"/>
    <p:sldId id="427" r:id="rId4"/>
    <p:sldId id="287" r:id="rId5"/>
    <p:sldId id="288" r:id="rId6"/>
    <p:sldId id="424" r:id="rId7"/>
    <p:sldId id="291" r:id="rId8"/>
    <p:sldId id="292" r:id="rId9"/>
    <p:sldId id="430" r:id="rId10"/>
    <p:sldId id="293" r:id="rId11"/>
    <p:sldId id="295" r:id="rId12"/>
    <p:sldId id="426" r:id="rId13"/>
    <p:sldId id="437" r:id="rId14"/>
    <p:sldId id="428" r:id="rId15"/>
    <p:sldId id="298" r:id="rId16"/>
    <p:sldId id="299" r:id="rId17"/>
    <p:sldId id="301" r:id="rId18"/>
    <p:sldId id="435" r:id="rId19"/>
    <p:sldId id="432" r:id="rId20"/>
    <p:sldId id="434" r:id="rId21"/>
    <p:sldId id="429" r:id="rId22"/>
    <p:sldId id="303" r:id="rId23"/>
    <p:sldId id="436" r:id="rId24"/>
    <p:sldId id="304" r:id="rId25"/>
    <p:sldId id="305" r:id="rId26"/>
    <p:sldId id="439" r:id="rId27"/>
    <p:sldId id="440" r:id="rId28"/>
    <p:sldId id="319" r:id="rId29"/>
    <p:sldId id="438" r:id="rId30"/>
    <p:sldId id="285" r:id="rId3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nica perotti" initials="mp" lastIdx="1" clrIdx="0"/>
  <p:cmAuthor id="1" name="monica" initials="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6469" autoAdjust="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" userId="5a2d8178a711b3bb" providerId="LiveId" clId="{7BBE949E-C4F2-4687-ACC0-82995C37F101}"/>
    <pc:docChg chg="modSld">
      <pc:chgData name="Barbara" userId="5a2d8178a711b3bb" providerId="LiveId" clId="{7BBE949E-C4F2-4687-ACC0-82995C37F101}" dt="2021-06-28T08:59:37.688" v="0" actId="20577"/>
      <pc:docMkLst>
        <pc:docMk/>
      </pc:docMkLst>
      <pc:sldChg chg="modSp mod">
        <pc:chgData name="Barbara" userId="5a2d8178a711b3bb" providerId="LiveId" clId="{7BBE949E-C4F2-4687-ACC0-82995C37F101}" dt="2021-06-28T08:59:37.688" v="0" actId="20577"/>
        <pc:sldMkLst>
          <pc:docMk/>
          <pc:sldMk cId="3169930246" sldId="427"/>
        </pc:sldMkLst>
        <pc:spChg chg="mod">
          <ac:chgData name="Barbara" userId="5a2d8178a711b3bb" providerId="LiveId" clId="{7BBE949E-C4F2-4687-ACC0-82995C37F101}" dt="2021-06-28T08:59:37.688" v="0" actId="20577"/>
          <ac:spMkLst>
            <pc:docMk/>
            <pc:sldMk cId="3169930246" sldId="427"/>
            <ac:spMk id="3" creationId="{E5A543FB-7008-4140-9C92-2B4E7AED4269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1-04T12:56:43.224" idx="1">
    <p:pos x="7582" y="405"/>
    <p:text>Parkinson  maggiore di Enterobacteriaceae e ridotta Prevotellaceae nei pazienti PD . Prevotella è noto per abbattere i carboidrati complessi, fornendo acidi grassi a catena corta (SCFA) e tiamina e folato come sottoprodotti che promuovono un ambiente intestinale sano. Prevotella diminuita è probabile che i numeri si traducano in una riduzione della produzione di questi importanti micronutrienti.
Nel Parkinson ho la Akk. e le christensellaceae più alte mentre Roseburia e Faecalibacterium sono più bassi da cui diminuzione di SCFA e neuroinfiammazione tipica della malattia. Mentre l'aumento dell’Akk. causa aumento della permeabilità da cui maggiore esposizione dell’ESN a fattori dannosi come lo stress ossidativo, pesticidi, erbicidi e aggregazione di Alfa-sinucleina nell'intestino. Qualcuno ha trovato anche una correlazione fa helicobacter pylori e Parkinson 
Artirite reumatoide  i ricercatori hanno  scoperto che Prevotella copri è più abbondante nei pazienti con una diagnosi di artrite reumatoide recente piuttosto che in soggetti sani o in pazienti con l’artrite reumatoide trattata e cronica. Inoltre, la crescita eccessiva di P. copri è stata associata ad un numero minore di batteri intestinali benigni appartenenti al genere Bacteroides. Inoltre nelle pazienti con artrite reumatoide si è trovato spesso malattia parodontale con aumento dei pof i ramones gingivalis 
Oltre ai suoi effetti benefici sul metabolismo del glucosio, il ceppo di P. copri CB7 (JCM 13464; DSM 18205) è stato collegato a infiammazione cronica in individui infetti da HIV, essendo questo l'unico ceppo usato finora negli studi . 
Prevotella bivia è una specie di batterio del genere Prevotella . È gram-negativo . È una delle cause della malattia infiammatoria pelvica . 
Lupus eritematoso sistemico  correlato all' aumento di enterococcus gallinarum 
Sclerosi multipla  prevotella histicola è diminuita nelle sclerosi multipla è utilizzato nella terapia determina diminuzione della infiammazione. nella sclerosi multipla o sbilanciamento notevole con aumento della akkermansia, Aumento dei bacteroidetes,  diminuzione delle prevotellaceae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60F2A-A976-4196-80C5-7854D126AA8A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0F8E37E2-AB1D-44BA-ACA8-3EAC93C4587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Tipo di alimentazione</a:t>
          </a:r>
        </a:p>
      </dgm:t>
    </dgm:pt>
    <dgm:pt modelId="{1910370F-9969-4BF9-8159-7C9B9C1D7C2D}" type="parTrans" cxnId="{2343AE11-F0DB-4FB9-9A4E-47FC9B42AACA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54CD4C-BBA9-4075-9D52-2B8845A42FE5}" type="sibTrans" cxnId="{2343AE11-F0DB-4FB9-9A4E-47FC9B42AACA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9AEE74-1930-4FA6-AD58-8B8D0CADF1D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BMI materno e stato metabolico</a:t>
          </a:r>
        </a:p>
      </dgm:t>
    </dgm:pt>
    <dgm:pt modelId="{1252B7D0-A214-4EBC-86FF-29B440314F07}" type="parTrans" cxnId="{66D56184-8BC6-42C3-81C2-43425A4F0822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B93B64-3307-482D-A9DA-68CCFBB08EAC}" type="sibTrans" cxnId="{66D56184-8BC6-42C3-81C2-43425A4F0822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0EAB2C-F3EF-4458-A2DC-B8526BCAF28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Aumento di peso della madre </a:t>
          </a:r>
        </a:p>
      </dgm:t>
    </dgm:pt>
    <dgm:pt modelId="{D5E07DBC-58BC-45AE-92A8-87A967953845}" type="parTrans" cxnId="{107E60CD-C6CA-40FB-A8CD-36F29423882E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93AEA5-AA4A-4098-A7BD-7AE4E437E7E2}" type="sibTrans" cxnId="{107E60CD-C6CA-40FB-A8CD-36F29423882E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92A9B-E233-427C-B52B-9A1E0685F63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Età materna </a:t>
          </a:r>
        </a:p>
      </dgm:t>
    </dgm:pt>
    <dgm:pt modelId="{14D36181-23BB-4912-9815-B485FDA48337}" type="parTrans" cxnId="{4FA5341A-2F78-4538-9A41-F7C0E28D871F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56B0A4-091C-4589-9C7C-FF53C112334E}" type="sibTrans" cxnId="{4FA5341A-2F78-4538-9A41-F7C0E28D871F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7135C-6618-4B5A-B315-C52D88C4694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stile di vita della mamma</a:t>
          </a:r>
        </a:p>
      </dgm:t>
    </dgm:pt>
    <dgm:pt modelId="{F325087E-72A2-44DE-865E-D4B4683D9218}" type="sibTrans" cxnId="{C7770A55-17E6-4E7F-B27B-DB4E68CDE080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650F16-8D0D-4D6F-9232-1D82ECBC3BB6}" type="parTrans" cxnId="{C7770A55-17E6-4E7F-B27B-DB4E68CDE080}">
      <dgm:prSet/>
      <dgm:spPr/>
      <dgm:t>
        <a:bodyPr/>
        <a:lstStyle/>
        <a:p>
          <a:endParaRPr lang="it-IT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D043C-0054-4304-904A-2F149F4BAC16}" type="pres">
      <dgm:prSet presAssocID="{BA860F2A-A976-4196-80C5-7854D126AA8A}" presName="linear" presStyleCnt="0">
        <dgm:presLayoutVars>
          <dgm:animLvl val="lvl"/>
          <dgm:resizeHandles val="exact"/>
        </dgm:presLayoutVars>
      </dgm:prSet>
      <dgm:spPr/>
    </dgm:pt>
    <dgm:pt modelId="{B027B950-1D23-42D1-B1B5-7BD7F7B073CF}" type="pres">
      <dgm:prSet presAssocID="{69E7135C-6618-4B5A-B315-C52D88C4694A}" presName="parentText" presStyleLbl="node1" presStyleIdx="0" presStyleCnt="5" custScaleX="99914" custLinFactNeighborX="-286" custLinFactNeighborY="42581">
        <dgm:presLayoutVars>
          <dgm:chMax val="0"/>
          <dgm:bulletEnabled val="1"/>
        </dgm:presLayoutVars>
      </dgm:prSet>
      <dgm:spPr/>
    </dgm:pt>
    <dgm:pt modelId="{7B04F92B-540D-45A6-BAAE-93EAD307AEDD}" type="pres">
      <dgm:prSet presAssocID="{F325087E-72A2-44DE-865E-D4B4683D9218}" presName="spacer" presStyleCnt="0"/>
      <dgm:spPr/>
    </dgm:pt>
    <dgm:pt modelId="{83AE6129-BDD2-4167-918C-47C08916D85F}" type="pres">
      <dgm:prSet presAssocID="{0F8E37E2-AB1D-44BA-ACA8-3EAC93C4587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C43B64C-21AA-42C0-BF14-4A95E7D37F76}" type="pres">
      <dgm:prSet presAssocID="{2454CD4C-BBA9-4075-9D52-2B8845A42FE5}" presName="spacer" presStyleCnt="0"/>
      <dgm:spPr/>
    </dgm:pt>
    <dgm:pt modelId="{140001FE-9C5E-4F22-9F02-D8C0327704F5}" type="pres">
      <dgm:prSet presAssocID="{B19AEE74-1930-4FA6-AD58-8B8D0CADF1D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3CBA155-73DB-498C-924A-06310684A320}" type="pres">
      <dgm:prSet presAssocID="{71B93B64-3307-482D-A9DA-68CCFBB08EAC}" presName="spacer" presStyleCnt="0"/>
      <dgm:spPr/>
    </dgm:pt>
    <dgm:pt modelId="{B8C359E6-744F-40ED-93EB-9154C3193116}" type="pres">
      <dgm:prSet presAssocID="{970EAB2C-F3EF-4458-A2DC-B8526BCAF28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9D0242-5315-49F8-A6B4-44313B10A23C}" type="pres">
      <dgm:prSet presAssocID="{0393AEA5-AA4A-4098-A7BD-7AE4E437E7E2}" presName="spacer" presStyleCnt="0"/>
      <dgm:spPr/>
    </dgm:pt>
    <dgm:pt modelId="{844BC189-E568-4DB7-B4A2-5A394F19E52A}" type="pres">
      <dgm:prSet presAssocID="{96F92A9B-E233-427C-B52B-9A1E0685F63B}" presName="parentText" presStyleLbl="node1" presStyleIdx="4" presStyleCnt="5" custLinFactY="91914" custLinFactNeighborX="-243" custLinFactNeighborY="100000">
        <dgm:presLayoutVars>
          <dgm:chMax val="0"/>
          <dgm:bulletEnabled val="1"/>
        </dgm:presLayoutVars>
      </dgm:prSet>
      <dgm:spPr/>
    </dgm:pt>
  </dgm:ptLst>
  <dgm:cxnLst>
    <dgm:cxn modelId="{2343AE11-F0DB-4FB9-9A4E-47FC9B42AACA}" srcId="{BA860F2A-A976-4196-80C5-7854D126AA8A}" destId="{0F8E37E2-AB1D-44BA-ACA8-3EAC93C45871}" srcOrd="1" destOrd="0" parTransId="{1910370F-9969-4BF9-8159-7C9B9C1D7C2D}" sibTransId="{2454CD4C-BBA9-4075-9D52-2B8845A42FE5}"/>
    <dgm:cxn modelId="{4FA5341A-2F78-4538-9A41-F7C0E28D871F}" srcId="{BA860F2A-A976-4196-80C5-7854D126AA8A}" destId="{96F92A9B-E233-427C-B52B-9A1E0685F63B}" srcOrd="4" destOrd="0" parTransId="{14D36181-23BB-4912-9815-B485FDA48337}" sibTransId="{F056B0A4-091C-4589-9C7C-FF53C112334E}"/>
    <dgm:cxn modelId="{D1103960-ACC9-4CD4-A97F-8D2ACD9600DD}" type="presOf" srcId="{0F8E37E2-AB1D-44BA-ACA8-3EAC93C45871}" destId="{83AE6129-BDD2-4167-918C-47C08916D85F}" srcOrd="0" destOrd="0" presId="urn:microsoft.com/office/officeart/2005/8/layout/vList2"/>
    <dgm:cxn modelId="{C40DA64F-6BF4-4946-B225-425BB31F50F9}" type="presOf" srcId="{970EAB2C-F3EF-4458-A2DC-B8526BCAF287}" destId="{B8C359E6-744F-40ED-93EB-9154C3193116}" srcOrd="0" destOrd="0" presId="urn:microsoft.com/office/officeart/2005/8/layout/vList2"/>
    <dgm:cxn modelId="{C7770A55-17E6-4E7F-B27B-DB4E68CDE080}" srcId="{BA860F2A-A976-4196-80C5-7854D126AA8A}" destId="{69E7135C-6618-4B5A-B315-C52D88C4694A}" srcOrd="0" destOrd="0" parTransId="{F5650F16-8D0D-4D6F-9232-1D82ECBC3BB6}" sibTransId="{F325087E-72A2-44DE-865E-D4B4683D9218}"/>
    <dgm:cxn modelId="{66D56184-8BC6-42C3-81C2-43425A4F0822}" srcId="{BA860F2A-A976-4196-80C5-7854D126AA8A}" destId="{B19AEE74-1930-4FA6-AD58-8B8D0CADF1D8}" srcOrd="2" destOrd="0" parTransId="{1252B7D0-A214-4EBC-86FF-29B440314F07}" sibTransId="{71B93B64-3307-482D-A9DA-68CCFBB08EAC}"/>
    <dgm:cxn modelId="{88847885-7AB9-4E68-9BC3-65C4919D2F49}" type="presOf" srcId="{96F92A9B-E233-427C-B52B-9A1E0685F63B}" destId="{844BC189-E568-4DB7-B4A2-5A394F19E52A}" srcOrd="0" destOrd="0" presId="urn:microsoft.com/office/officeart/2005/8/layout/vList2"/>
    <dgm:cxn modelId="{63D72497-FA2C-4700-8494-0D3E30B4FAC5}" type="presOf" srcId="{BA860F2A-A976-4196-80C5-7854D126AA8A}" destId="{B68D043C-0054-4304-904A-2F149F4BAC16}" srcOrd="0" destOrd="0" presId="urn:microsoft.com/office/officeart/2005/8/layout/vList2"/>
    <dgm:cxn modelId="{107E60CD-C6CA-40FB-A8CD-36F29423882E}" srcId="{BA860F2A-A976-4196-80C5-7854D126AA8A}" destId="{970EAB2C-F3EF-4458-A2DC-B8526BCAF287}" srcOrd="3" destOrd="0" parTransId="{D5E07DBC-58BC-45AE-92A8-87A967953845}" sibTransId="{0393AEA5-AA4A-4098-A7BD-7AE4E437E7E2}"/>
    <dgm:cxn modelId="{878F66CE-F68C-422D-B9E1-5F3CC6003744}" type="presOf" srcId="{B19AEE74-1930-4FA6-AD58-8B8D0CADF1D8}" destId="{140001FE-9C5E-4F22-9F02-D8C0327704F5}" srcOrd="0" destOrd="0" presId="urn:microsoft.com/office/officeart/2005/8/layout/vList2"/>
    <dgm:cxn modelId="{ED6840DB-B94D-4534-AFA5-121A37140ACE}" type="presOf" srcId="{69E7135C-6618-4B5A-B315-C52D88C4694A}" destId="{B027B950-1D23-42D1-B1B5-7BD7F7B073CF}" srcOrd="0" destOrd="0" presId="urn:microsoft.com/office/officeart/2005/8/layout/vList2"/>
    <dgm:cxn modelId="{667E9E57-E3CF-4F04-915A-1B2CEE70F544}" type="presParOf" srcId="{B68D043C-0054-4304-904A-2F149F4BAC16}" destId="{B027B950-1D23-42D1-B1B5-7BD7F7B073CF}" srcOrd="0" destOrd="0" presId="urn:microsoft.com/office/officeart/2005/8/layout/vList2"/>
    <dgm:cxn modelId="{A3F70CA6-E629-41B8-9886-DA93BBEC56C8}" type="presParOf" srcId="{B68D043C-0054-4304-904A-2F149F4BAC16}" destId="{7B04F92B-540D-45A6-BAAE-93EAD307AEDD}" srcOrd="1" destOrd="0" presId="urn:microsoft.com/office/officeart/2005/8/layout/vList2"/>
    <dgm:cxn modelId="{615BD00C-DFAF-4DD5-9A06-D9396A412ECB}" type="presParOf" srcId="{B68D043C-0054-4304-904A-2F149F4BAC16}" destId="{83AE6129-BDD2-4167-918C-47C08916D85F}" srcOrd="2" destOrd="0" presId="urn:microsoft.com/office/officeart/2005/8/layout/vList2"/>
    <dgm:cxn modelId="{12724921-4C42-4DD9-836A-7B4595D578A8}" type="presParOf" srcId="{B68D043C-0054-4304-904A-2F149F4BAC16}" destId="{6C43B64C-21AA-42C0-BF14-4A95E7D37F76}" srcOrd="3" destOrd="0" presId="urn:microsoft.com/office/officeart/2005/8/layout/vList2"/>
    <dgm:cxn modelId="{39A5ED0B-6C98-44E4-9428-AF9C8F7DC16C}" type="presParOf" srcId="{B68D043C-0054-4304-904A-2F149F4BAC16}" destId="{140001FE-9C5E-4F22-9F02-D8C0327704F5}" srcOrd="4" destOrd="0" presId="urn:microsoft.com/office/officeart/2005/8/layout/vList2"/>
    <dgm:cxn modelId="{611C4778-8B26-4A42-899F-277FD99E70DE}" type="presParOf" srcId="{B68D043C-0054-4304-904A-2F149F4BAC16}" destId="{C3CBA155-73DB-498C-924A-06310684A320}" srcOrd="5" destOrd="0" presId="urn:microsoft.com/office/officeart/2005/8/layout/vList2"/>
    <dgm:cxn modelId="{B1135CF7-738C-4CF4-9013-2B0DCAE99F7B}" type="presParOf" srcId="{B68D043C-0054-4304-904A-2F149F4BAC16}" destId="{B8C359E6-744F-40ED-93EB-9154C3193116}" srcOrd="6" destOrd="0" presId="urn:microsoft.com/office/officeart/2005/8/layout/vList2"/>
    <dgm:cxn modelId="{C7617BBD-1B02-4845-A8C3-2BA425CA8CEA}" type="presParOf" srcId="{B68D043C-0054-4304-904A-2F149F4BAC16}" destId="{2A9D0242-5315-49F8-A6B4-44313B10A23C}" srcOrd="7" destOrd="0" presId="urn:microsoft.com/office/officeart/2005/8/layout/vList2"/>
    <dgm:cxn modelId="{215EA439-FE02-4014-A3F7-EF65E20CCD42}" type="presParOf" srcId="{B68D043C-0054-4304-904A-2F149F4BAC16}" destId="{844BC189-E568-4DB7-B4A2-5A394F19E52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7B950-1D23-42D1-B1B5-7BD7F7B073CF}">
      <dsp:nvSpPr>
        <dsp:cNvPr id="0" name=""/>
        <dsp:cNvSpPr/>
      </dsp:nvSpPr>
      <dsp:spPr>
        <a:xfrm>
          <a:off x="0" y="6550"/>
          <a:ext cx="5262345" cy="5577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stile di vita della mamma</a:t>
          </a:r>
        </a:p>
      </dsp:txBody>
      <dsp:txXfrm>
        <a:off x="0" y="6550"/>
        <a:ext cx="5262345" cy="557760"/>
      </dsp:txXfrm>
    </dsp:sp>
    <dsp:sp modelId="{83AE6129-BDD2-4167-918C-47C08916D85F}">
      <dsp:nvSpPr>
        <dsp:cNvPr id="0" name=""/>
        <dsp:cNvSpPr/>
      </dsp:nvSpPr>
      <dsp:spPr>
        <a:xfrm>
          <a:off x="0" y="572523"/>
          <a:ext cx="5271408" cy="5577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Tipo di alimentazione</a:t>
          </a:r>
        </a:p>
      </dsp:txBody>
      <dsp:txXfrm>
        <a:off x="0" y="572523"/>
        <a:ext cx="5271408" cy="557760"/>
      </dsp:txXfrm>
    </dsp:sp>
    <dsp:sp modelId="{140001FE-9C5E-4F22-9F02-D8C0327704F5}">
      <dsp:nvSpPr>
        <dsp:cNvPr id="0" name=""/>
        <dsp:cNvSpPr/>
      </dsp:nvSpPr>
      <dsp:spPr>
        <a:xfrm>
          <a:off x="0" y="1144586"/>
          <a:ext cx="5271408" cy="5577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BMI materno e stato metabolico</a:t>
          </a:r>
        </a:p>
      </dsp:txBody>
      <dsp:txXfrm>
        <a:off x="0" y="1144586"/>
        <a:ext cx="5271408" cy="557760"/>
      </dsp:txXfrm>
    </dsp:sp>
    <dsp:sp modelId="{B8C359E6-744F-40ED-93EB-9154C3193116}">
      <dsp:nvSpPr>
        <dsp:cNvPr id="0" name=""/>
        <dsp:cNvSpPr/>
      </dsp:nvSpPr>
      <dsp:spPr>
        <a:xfrm>
          <a:off x="0" y="1716648"/>
          <a:ext cx="5271408" cy="55776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Aumento di peso della madre </a:t>
          </a:r>
        </a:p>
      </dsp:txBody>
      <dsp:txXfrm>
        <a:off x="0" y="1716648"/>
        <a:ext cx="5271408" cy="557760"/>
      </dsp:txXfrm>
    </dsp:sp>
    <dsp:sp modelId="{844BC189-E568-4DB7-B4A2-5A394F19E52A}">
      <dsp:nvSpPr>
        <dsp:cNvPr id="0" name=""/>
        <dsp:cNvSpPr/>
      </dsp:nvSpPr>
      <dsp:spPr>
        <a:xfrm>
          <a:off x="0" y="2289172"/>
          <a:ext cx="5271408" cy="55776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Età materna </a:t>
          </a:r>
        </a:p>
      </dsp:txBody>
      <dsp:txXfrm>
        <a:off x="0" y="2289172"/>
        <a:ext cx="5271408" cy="55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pPr algn="r" rtl="0"/>
              <a:t>28/06/2021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28/06/2021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51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955A4-9BD1-40DC-8D4C-899BE9FF839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4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955A4-9BD1-40DC-8D4C-899BE9FF839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32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955A4-9BD1-40DC-8D4C-899BE9FF839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32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955A4-9BD1-40DC-8D4C-899BE9FF839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32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955A4-9BD1-40DC-8D4C-899BE9FF839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3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687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835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657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88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48376-9EBD-420C-8D88-9652831CC50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80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657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026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088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2D8BC-CDF9-46A2-8424-50C87A5E4711}" type="slidenum">
              <a:rPr lang="it-IT">
                <a:solidFill>
                  <a:prstClr val="black"/>
                </a:solidFill>
              </a:rPr>
              <a:pPr/>
              <a:t>30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8365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36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21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21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25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48376-9EBD-420C-8D88-9652831CC50F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8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21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116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955A4-9BD1-40DC-8D4C-899BE9FF839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41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48376-9EBD-420C-8D88-9652831CC50F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8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1" y="2693989"/>
            <a:ext cx="10363200" cy="1470025"/>
          </a:xfrm>
        </p:spPr>
        <p:txBody>
          <a:bodyPr/>
          <a:lstStyle>
            <a:lvl1pPr>
              <a:defRPr sz="4300"/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36991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2FC31B1-9A51-47BC-8E8D-677F89FAC86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28/06/2021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17/06/relationships/model3d" Target="../media/model3d5.glb"/><Relationship Id="rId4" Type="http://schemas.microsoft.com/office/2017/06/relationships/model3d" Target="../media/model3d2.glb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s://pubmed.ncbi.nlm.nih.gov/?term=Antonson+AM&amp;cauthor_id=3321931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hyperlink" Target="https://www.ncbi.nlm.nih.gov/pubmed/2738397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s://www.ncbi.nlm.nih.gov/pmc/articles/PMC7691544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frz40.wordpress.com/2010/04/29/adozione-i-genitori-non-potranno-piu-rifiutare-bimbi-di-colore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Ben-nasco Beinasco Piossasco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799"/>
            <a:ext cx="7926390" cy="1730023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it-IT" sz="2900" b="1" dirty="0"/>
              <a:t>1 PRIMI 1000 GIORNI</a:t>
            </a:r>
          </a:p>
          <a:p>
            <a:pPr rtl="0"/>
            <a:endParaRPr lang="it-IT" dirty="0"/>
          </a:p>
          <a:p>
            <a:pPr algn="ctr" rtl="0"/>
            <a:r>
              <a:rPr lang="it-IT" dirty="0"/>
              <a:t>Referente scientifica </a:t>
            </a:r>
            <a:r>
              <a:rPr lang="it-IT"/>
              <a:t>del Progetto </a:t>
            </a:r>
            <a:endParaRPr lang="it-IT" dirty="0"/>
          </a:p>
          <a:p>
            <a:pPr algn="ctr" rtl="0"/>
            <a:r>
              <a:rPr lang="it-IT" dirty="0"/>
              <a:t>dott.ssa Monica Greco </a:t>
            </a:r>
          </a:p>
          <a:p>
            <a:pPr algn="ctr" rtl="0"/>
            <a:endParaRPr lang="it-IT" dirty="0"/>
          </a:p>
          <a:p>
            <a:pPr algn="ctr" rtl="0"/>
            <a:r>
              <a:rPr lang="it-IT" dirty="0"/>
              <a:t>Consulente in naturopatia scientifica - Food Tutor </a:t>
            </a:r>
          </a:p>
          <a:p>
            <a:pPr algn="ctr" rtl="0"/>
            <a:r>
              <a:rPr lang="it-IT" dirty="0"/>
              <a:t>Barbara Casalini</a:t>
            </a:r>
          </a:p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Segnaposto contenuto 5" descr="Tratto digerente, anatomia">
                <a:extLst>
                  <a:ext uri="{FF2B5EF4-FFF2-40B4-BE49-F238E27FC236}">
                    <a16:creationId xmlns:a16="http://schemas.microsoft.com/office/drawing/2014/main" id="{DF8DFB94-A0C2-4423-9E6B-E5D05575882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03664623"/>
                  </p:ext>
                </p:extLst>
              </p:nvPr>
            </p:nvGraphicFramePr>
            <p:xfrm>
              <a:off x="1144474" y="-60587"/>
              <a:ext cx="3584018" cy="678206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84018" cy="6782061"/>
                    </a:xfrm>
                    <a:prstGeom prst="rect">
                      <a:avLst/>
                    </a:prstGeom>
                  </am3d:spPr>
                  <am3d:camera>
                    <am3d:pos x="0" y="0" z="552073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9428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0318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Segnaposto contenuto 5" descr="Tratto digerente, anatomia">
                <a:extLst>
                  <a:ext uri="{FF2B5EF4-FFF2-40B4-BE49-F238E27FC236}">
                    <a16:creationId xmlns:a16="http://schemas.microsoft.com/office/drawing/2014/main" id="{DF8DFB94-A0C2-4423-9E6B-E5D0557588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4474" y="-60587"/>
                <a:ext cx="3584018" cy="678206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99745B-B9DF-458F-B617-C5DC86AC702C}"/>
              </a:ext>
            </a:extLst>
          </p:cNvPr>
          <p:cNvSpPr txBox="1"/>
          <p:nvPr/>
        </p:nvSpPr>
        <p:spPr>
          <a:xfrm>
            <a:off x="6190180" y="726837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INTESTINO-CERVELLO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883FAD-49FE-4C0D-8D73-E160D3B6F423}"/>
              </a:ext>
            </a:extLst>
          </p:cNvPr>
          <p:cNvSpPr txBox="1"/>
          <p:nvPr/>
        </p:nvSpPr>
        <p:spPr>
          <a:xfrm>
            <a:off x="7109717" y="1355644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INTESTINO-CUORE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EF43B7-674A-4939-9081-DD48315F9B53}"/>
              </a:ext>
            </a:extLst>
          </p:cNvPr>
          <p:cNvSpPr txBox="1"/>
          <p:nvPr/>
        </p:nvSpPr>
        <p:spPr>
          <a:xfrm>
            <a:off x="7674796" y="1887440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INTESTINO-POLMONE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7B20ED-A830-499F-B157-4AC3CECED27F}"/>
              </a:ext>
            </a:extLst>
          </p:cNvPr>
          <p:cNvSpPr txBox="1"/>
          <p:nvPr/>
        </p:nvSpPr>
        <p:spPr>
          <a:xfrm>
            <a:off x="6270661" y="5248406"/>
            <a:ext cx="444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INTESTINO-APPARATO GENITALE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15DC73-646A-41FB-AE55-37EA5DABD63B}"/>
              </a:ext>
            </a:extLst>
          </p:cNvPr>
          <p:cNvSpPr txBox="1"/>
          <p:nvPr/>
        </p:nvSpPr>
        <p:spPr>
          <a:xfrm>
            <a:off x="7890553" y="2567939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INTESTINO-RENE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D5DEEB-6EE0-4DCB-8E08-163718D46E7B}"/>
              </a:ext>
            </a:extLst>
          </p:cNvPr>
          <p:cNvSpPr txBox="1"/>
          <p:nvPr/>
        </p:nvSpPr>
        <p:spPr>
          <a:xfrm>
            <a:off x="7989870" y="3286580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INTESTINO-VESCICA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A74C408-5955-4D8A-B7F0-A5E3C2470CD3}"/>
              </a:ext>
            </a:extLst>
          </p:cNvPr>
          <p:cNvSpPr txBox="1"/>
          <p:nvPr/>
        </p:nvSpPr>
        <p:spPr>
          <a:xfrm>
            <a:off x="8061789" y="3954052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ENTERO-MAMMARIO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6B769B-927F-4C74-BF2E-0AA5F3DDEDB5}"/>
              </a:ext>
            </a:extLst>
          </p:cNvPr>
          <p:cNvSpPr txBox="1"/>
          <p:nvPr/>
        </p:nvSpPr>
        <p:spPr>
          <a:xfrm>
            <a:off x="7592602" y="4601229"/>
            <a:ext cx="340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INTESTINO-OSSO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A26A17-A9AD-4477-80F6-73382E7C629F}"/>
              </a:ext>
            </a:extLst>
          </p:cNvPr>
          <p:cNvSpPr txBox="1"/>
          <p:nvPr/>
        </p:nvSpPr>
        <p:spPr>
          <a:xfrm>
            <a:off x="5581866" y="5951938"/>
            <a:ext cx="444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ASSE INTESTINO-SISTEMA IMMUNITARIO</a:t>
            </a:r>
          </a:p>
        </p:txBody>
      </p:sp>
      <p:pic>
        <p:nvPicPr>
          <p:cNvPr id="220162" name="Picture 2" descr="Strano Cervello Con Gli Occhi Carino E Cattivo Personaggio Pensare E  Pensare Illustrazione Vettoriale - Illustrazione di negativo, pazzo:  2000892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9266" y="0"/>
            <a:ext cx="1185705" cy="1185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Freccia bidirezionale orizzontale 14"/>
          <p:cNvSpPr/>
          <p:nvPr/>
        </p:nvSpPr>
        <p:spPr>
          <a:xfrm>
            <a:off x="3753059" y="406958"/>
            <a:ext cx="1386673" cy="4170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0164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39166" t="8601" r="45239" b="67112"/>
          <a:stretch>
            <a:fillRect/>
          </a:stretch>
        </p:blipFill>
        <p:spPr bwMode="auto">
          <a:xfrm>
            <a:off x="4520850" y="5893358"/>
            <a:ext cx="929898" cy="964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7053" t="34005" r="72556" b="35510"/>
          <a:stretch>
            <a:fillRect/>
          </a:stretch>
        </p:blipFill>
        <p:spPr bwMode="auto">
          <a:xfrm>
            <a:off x="5306531" y="1004835"/>
            <a:ext cx="973688" cy="969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reccia bidirezionale orizzontale 16"/>
          <p:cNvSpPr/>
          <p:nvPr/>
        </p:nvSpPr>
        <p:spPr>
          <a:xfrm>
            <a:off x="4426299" y="1318008"/>
            <a:ext cx="815591" cy="417007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29634" t="63478" r="45930" b="7555"/>
          <a:stretch>
            <a:fillRect/>
          </a:stretch>
        </p:blipFill>
        <p:spPr bwMode="auto">
          <a:xfrm>
            <a:off x="6066439" y="1833824"/>
            <a:ext cx="1087987" cy="859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reccia bidirezionale orizzontale 18"/>
          <p:cNvSpPr/>
          <p:nvPr/>
        </p:nvSpPr>
        <p:spPr>
          <a:xfrm>
            <a:off x="4593773" y="2093405"/>
            <a:ext cx="1435239" cy="41700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54492" t="65755" r="19472" b="6796"/>
          <a:stretch>
            <a:fillRect/>
          </a:stretch>
        </p:blipFill>
        <p:spPr bwMode="auto">
          <a:xfrm>
            <a:off x="5953648" y="2682910"/>
            <a:ext cx="1552471" cy="1090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Freccia bidirezionale orizzontale 20"/>
          <p:cNvSpPr/>
          <p:nvPr/>
        </p:nvSpPr>
        <p:spPr>
          <a:xfrm>
            <a:off x="4694513" y="2922564"/>
            <a:ext cx="1435239" cy="417007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27465" t="35238" r="50528" b="35627"/>
          <a:stretch>
            <a:fillRect/>
          </a:stretch>
        </p:blipFill>
        <p:spPr bwMode="auto">
          <a:xfrm>
            <a:off x="6204763" y="3709261"/>
            <a:ext cx="986451" cy="86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Freccia bidirezionale orizzontale 22"/>
          <p:cNvSpPr/>
          <p:nvPr/>
        </p:nvSpPr>
        <p:spPr>
          <a:xfrm>
            <a:off x="4800418" y="3689730"/>
            <a:ext cx="1435239" cy="417007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27899" r="57632" b="66193"/>
          <a:stretch>
            <a:fillRect/>
          </a:stretch>
        </p:blipFill>
        <p:spPr bwMode="auto">
          <a:xfrm>
            <a:off x="6545450" y="4346989"/>
            <a:ext cx="645763" cy="1005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Freccia bidirezionale orizzontale 24"/>
          <p:cNvSpPr/>
          <p:nvPr/>
        </p:nvSpPr>
        <p:spPr>
          <a:xfrm>
            <a:off x="4658351" y="4601548"/>
            <a:ext cx="1949093" cy="417007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5152" t="67429" r="69991" b="7905"/>
          <a:stretch>
            <a:fillRect/>
          </a:stretch>
        </p:blipFill>
        <p:spPr bwMode="auto">
          <a:xfrm>
            <a:off x="10168933" y="5049297"/>
            <a:ext cx="1482132" cy="979714"/>
          </a:xfrm>
          <a:prstGeom prst="rect">
            <a:avLst/>
          </a:prstGeom>
          <a:noFill/>
        </p:spPr>
      </p:pic>
      <p:pic>
        <p:nvPicPr>
          <p:cNvPr id="27" name="Picture 4" descr="Organo umano interno con set di facce buffe. concetto di anatomia e  biologia. sistema del corpo umano. fegato e reni, cuore e stomaco.  illustrazione | Vettore Premium"/>
          <p:cNvPicPr>
            <a:picLocks noChangeAspect="1" noChangeArrowheads="1"/>
          </p:cNvPicPr>
          <p:nvPr/>
        </p:nvPicPr>
        <p:blipFill>
          <a:blip r:embed="rId5" cstate="print"/>
          <a:srcRect l="78419" t="63761" r="7425" b="6893"/>
          <a:stretch>
            <a:fillRect/>
          </a:stretch>
        </p:blipFill>
        <p:spPr bwMode="auto">
          <a:xfrm>
            <a:off x="5581859" y="5125854"/>
            <a:ext cx="537587" cy="742383"/>
          </a:xfrm>
          <a:prstGeom prst="rect">
            <a:avLst/>
          </a:prstGeom>
          <a:noFill/>
        </p:spPr>
      </p:pic>
      <p:sp>
        <p:nvSpPr>
          <p:cNvPr id="28" name="Freccia bidirezionale orizzontale 27"/>
          <p:cNvSpPr/>
          <p:nvPr/>
        </p:nvSpPr>
        <p:spPr>
          <a:xfrm>
            <a:off x="4172681" y="5371921"/>
            <a:ext cx="1263477" cy="417007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bidirezionale orizzontale 28"/>
          <p:cNvSpPr/>
          <p:nvPr/>
        </p:nvSpPr>
        <p:spPr>
          <a:xfrm>
            <a:off x="3178630" y="6064179"/>
            <a:ext cx="1435239" cy="417007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729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48C864-1938-4796-9573-A591A70DB13A}"/>
              </a:ext>
            </a:extLst>
          </p:cNvPr>
          <p:cNvSpPr txBox="1"/>
          <p:nvPr/>
        </p:nvSpPr>
        <p:spPr>
          <a:xfrm>
            <a:off x="113365" y="195209"/>
            <a:ext cx="5849420" cy="6164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 err="1">
                <a:effectLst/>
              </a:rPr>
              <a:t>Ruoli</a:t>
            </a:r>
            <a:r>
              <a:rPr lang="en-US" sz="1600" b="1" i="0" dirty="0">
                <a:effectLst/>
              </a:rPr>
              <a:t> del </a:t>
            </a:r>
            <a:r>
              <a:rPr lang="en-US" sz="1600" b="1" i="0" dirty="0" err="1">
                <a:effectLst/>
              </a:rPr>
              <a:t>microbiota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della</a:t>
            </a:r>
            <a:r>
              <a:rPr lang="en-US" sz="1600" b="1" i="0" dirty="0">
                <a:effectLst/>
              </a:rPr>
              <a:t> mamma </a:t>
            </a:r>
            <a:r>
              <a:rPr lang="en-US" sz="1600" b="1" i="0" dirty="0" err="1">
                <a:effectLst/>
              </a:rPr>
              <a:t>nello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sviluppo</a:t>
            </a:r>
            <a:r>
              <a:rPr lang="en-US" sz="1600" b="1" i="0" dirty="0">
                <a:effectLst/>
              </a:rPr>
              <a:t> e </a:t>
            </a:r>
            <a:r>
              <a:rPr lang="en-US" sz="1600" b="1" i="0" dirty="0" err="1">
                <a:effectLst/>
              </a:rPr>
              <a:t>nel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mantenimento</a:t>
            </a:r>
            <a:r>
              <a:rPr lang="en-US" sz="1600" b="1" i="0" dirty="0">
                <a:effectLst/>
              </a:rPr>
              <a:t> del </a:t>
            </a:r>
            <a:r>
              <a:rPr lang="en-US" sz="1600" b="1" i="0" dirty="0" err="1">
                <a:effectLst/>
              </a:rPr>
              <a:t>sistema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immunitario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intestinale</a:t>
            </a:r>
            <a:r>
              <a:rPr lang="en-US" sz="1600" b="1" i="0" dirty="0">
                <a:effectLst/>
              </a:rPr>
              <a:t> del </a:t>
            </a:r>
            <a:r>
              <a:rPr lang="en-US" sz="1600" b="1" i="0" dirty="0" err="1">
                <a:effectLst/>
              </a:rPr>
              <a:t>nascituro</a:t>
            </a:r>
            <a:r>
              <a:rPr lang="en-US" sz="1600" b="1" i="0" dirty="0">
                <a:effectLst/>
              </a:rPr>
              <a:t> </a:t>
            </a:r>
            <a:r>
              <a:rPr lang="en-US" sz="16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Il microbiota </a:t>
            </a:r>
            <a:r>
              <a:rPr lang="en-US" sz="1600" b="0" i="0" dirty="0" err="1">
                <a:effectLst/>
              </a:rPr>
              <a:t>intestinale</a:t>
            </a:r>
            <a:r>
              <a:rPr lang="en-US" sz="1600" b="0" i="0" dirty="0">
                <a:effectLst/>
              </a:rPr>
              <a:t> è </a:t>
            </a:r>
            <a:r>
              <a:rPr lang="en-US" sz="1600" b="0" i="0" dirty="0" err="1">
                <a:effectLst/>
              </a:rPr>
              <a:t>separato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dall'epitelio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intestinale</a:t>
            </a:r>
            <a:r>
              <a:rPr lang="en-US" sz="1600" b="0" i="0" dirty="0">
                <a:effectLst/>
              </a:rPr>
              <a:t> da un </a:t>
            </a:r>
            <a:r>
              <a:rPr lang="en-US" sz="1600" b="0" i="0" dirty="0" err="1">
                <a:effectLst/>
              </a:rPr>
              <a:t>sottile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strato</a:t>
            </a:r>
            <a:r>
              <a:rPr lang="en-US" sz="1600" b="0" i="0" dirty="0">
                <a:effectLst/>
              </a:rPr>
              <a:t> di </a:t>
            </a:r>
            <a:r>
              <a:rPr lang="en-US" sz="1600" b="0" i="0" dirty="0" err="1">
                <a:effectLst/>
              </a:rPr>
              <a:t>muco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secreto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dalle</a:t>
            </a:r>
            <a:r>
              <a:rPr lang="en-US" sz="1600" b="0" i="0" dirty="0">
                <a:effectLst/>
              </a:rPr>
              <a:t> cellule </a:t>
            </a:r>
            <a:r>
              <a:rPr lang="en-US" sz="1600" b="0" i="0" dirty="0" err="1">
                <a:effectLst/>
              </a:rPr>
              <a:t>caliciformi</a:t>
            </a:r>
            <a:r>
              <a:rPr lang="en-US" sz="1600" b="0" i="0" dirty="0">
                <a:effectLst/>
              </a:rPr>
              <a:t> in modo </a:t>
            </a:r>
            <a:r>
              <a:rPr lang="en-US" sz="1600" b="0" i="0" dirty="0" err="1">
                <a:effectLst/>
              </a:rPr>
              <a:t>dipendente</a:t>
            </a:r>
            <a:r>
              <a:rPr lang="en-US" sz="1600" b="0" i="0" dirty="0">
                <a:effectLst/>
              </a:rPr>
              <a:t> dal </a:t>
            </a:r>
            <a:r>
              <a:rPr lang="en-US" sz="1600" b="0" i="0" dirty="0" err="1">
                <a:effectLst/>
              </a:rPr>
              <a:t>microbiota</a:t>
            </a:r>
            <a:r>
              <a:rPr lang="en-US" sz="16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 err="1">
                <a:effectLst/>
              </a:rPr>
              <a:t>Talvolta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può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determinarsi</a:t>
            </a:r>
            <a:r>
              <a:rPr lang="en-US" sz="1600" b="0" i="0" dirty="0">
                <a:effectLst/>
              </a:rPr>
              <a:t> un </a:t>
            </a:r>
            <a:r>
              <a:rPr lang="en-US" sz="1600" b="0" i="0" dirty="0" err="1">
                <a:effectLst/>
              </a:rPr>
              <a:t>disequilibrio</a:t>
            </a:r>
            <a:r>
              <a:rPr lang="en-US" sz="16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Dovuto</a:t>
            </a:r>
            <a:r>
              <a:rPr lang="en-US" sz="1600" dirty="0"/>
              <a:t> </a:t>
            </a:r>
            <a:r>
              <a:rPr lang="en-US" sz="1600" dirty="0" err="1"/>
              <a:t>a</a:t>
            </a:r>
            <a:r>
              <a:rPr lang="en-US" sz="1600" b="0" i="0" dirty="0" err="1">
                <a:effectLst/>
              </a:rPr>
              <a:t>ll'uso</a:t>
            </a:r>
            <a:r>
              <a:rPr lang="en-US" sz="1600" b="0" i="0" dirty="0">
                <a:effectLst/>
              </a:rPr>
              <a:t> di </a:t>
            </a:r>
            <a:r>
              <a:rPr lang="en-US" sz="1600" b="0" i="0" dirty="0" err="1">
                <a:effectLst/>
              </a:rPr>
              <a:t>antibiotici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portando</a:t>
            </a:r>
            <a:r>
              <a:rPr lang="en-US" sz="1600" b="0" i="0" dirty="0">
                <a:effectLst/>
              </a:rPr>
              <a:t> a una </a:t>
            </a:r>
            <a:r>
              <a:rPr lang="en-US" sz="1600" b="0" i="0" dirty="0" err="1">
                <a:effectLst/>
              </a:rPr>
              <a:t>mancanza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omeostasi</a:t>
            </a:r>
            <a:endParaRPr lang="en-US" sz="1600" b="0" i="0" dirty="0">
              <a:effectLst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612E09-29DF-4295-8774-DB869A18DB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7761" y="1772630"/>
            <a:ext cx="5887856" cy="364732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Sfera di fuoco">
                <a:extLst>
                  <a:ext uri="{FF2B5EF4-FFF2-40B4-BE49-F238E27FC236}">
                    <a16:creationId xmlns:a16="http://schemas.microsoft.com/office/drawing/2014/main" id="{A1FE2471-C7FD-4BBC-9250-595DBF4861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1324325"/>
                  </p:ext>
                </p:extLst>
              </p:nvPr>
            </p:nvGraphicFramePr>
            <p:xfrm>
              <a:off x="9610157" y="55765"/>
              <a:ext cx="2409639" cy="186882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409639" cy="1868823"/>
                    </a:xfrm>
                    <a:prstGeom prst="rect">
                      <a:avLst/>
                    </a:prstGeom>
                  </am3d:spPr>
                  <am3d:camera>
                    <am3d:pos x="0" y="0" z="530323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367618" d="1000000"/>
                    <am3d:preTrans dx="7410" dy="-6956286" dz="10345687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191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Sfera di fuoco">
                <a:extLst>
                  <a:ext uri="{FF2B5EF4-FFF2-40B4-BE49-F238E27FC236}">
                    <a16:creationId xmlns:a16="http://schemas.microsoft.com/office/drawing/2014/main" id="{A1FE2471-C7FD-4BBC-9250-595DBF4861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10157" y="55765"/>
                <a:ext cx="2409639" cy="1868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Palla di sostanza viscida">
                <a:extLst>
                  <a:ext uri="{FF2B5EF4-FFF2-40B4-BE49-F238E27FC236}">
                    <a16:creationId xmlns:a16="http://schemas.microsoft.com/office/drawing/2014/main" id="{716E5C55-CBA8-49FE-A7FD-1A34D1B9A8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8108816"/>
                  </p:ext>
                </p:extLst>
              </p:nvPr>
            </p:nvGraphicFramePr>
            <p:xfrm>
              <a:off x="6503907" y="134823"/>
              <a:ext cx="2201661" cy="16472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01661" cy="1647247"/>
                    </a:xfrm>
                    <a:prstGeom prst="rect">
                      <a:avLst/>
                    </a:prstGeom>
                  </am3d:spPr>
                  <am3d:camera>
                    <am3d:pos x="0" y="0" z="524735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523119" d="1000000"/>
                    <am3d:preTrans dx="2726" dy="-14352647" dz="1095236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332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Palla di sostanza viscida">
                <a:extLst>
                  <a:ext uri="{FF2B5EF4-FFF2-40B4-BE49-F238E27FC236}">
                    <a16:creationId xmlns:a16="http://schemas.microsoft.com/office/drawing/2014/main" id="{716E5C55-CBA8-49FE-A7FD-1A34D1B9A8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3907" y="134823"/>
                <a:ext cx="2201661" cy="1647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Emoji faccia con smorfia">
                <a:extLst>
                  <a:ext uri="{FF2B5EF4-FFF2-40B4-BE49-F238E27FC236}">
                    <a16:creationId xmlns:a16="http://schemas.microsoft.com/office/drawing/2014/main" id="{58F9C18B-4AE9-4941-A082-4FDCA1DD8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7180673"/>
                  </p:ext>
                </p:extLst>
              </p:nvPr>
            </p:nvGraphicFramePr>
            <p:xfrm>
              <a:off x="7468892" y="4998778"/>
              <a:ext cx="1328825" cy="132054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28825" cy="1320545"/>
                    </a:xfrm>
                    <a:prstGeom prst="rect">
                      <a:avLst/>
                    </a:prstGeom>
                  </am3d:spPr>
                  <am3d:camera>
                    <am3d:pos x="0" y="0" z="814257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161" d="1000000"/>
                    <am3d:preTrans dx="1" dy="-17985585" dz="-14403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554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Emoji faccia con smorfia">
                <a:extLst>
                  <a:ext uri="{FF2B5EF4-FFF2-40B4-BE49-F238E27FC236}">
                    <a16:creationId xmlns:a16="http://schemas.microsoft.com/office/drawing/2014/main" id="{58F9C18B-4AE9-4941-A082-4FDCA1DD8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68892" y="4998778"/>
                <a:ext cx="1328825" cy="1320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lo 3D 9" descr="Emoji faccina che sbuffa">
                <a:extLst>
                  <a:ext uri="{FF2B5EF4-FFF2-40B4-BE49-F238E27FC236}">
                    <a16:creationId xmlns:a16="http://schemas.microsoft.com/office/drawing/2014/main" id="{355BC8C0-4CC5-4B31-9BB4-8E2710FE1F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6759654"/>
                  </p:ext>
                </p:extLst>
              </p:nvPr>
            </p:nvGraphicFramePr>
            <p:xfrm>
              <a:off x="10491787" y="4998778"/>
              <a:ext cx="1528010" cy="145224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528010" cy="1452241"/>
                    </a:xfrm>
                    <a:prstGeom prst="rect">
                      <a:avLst/>
                    </a:prstGeom>
                  </am3d:spPr>
                  <am3d:camera>
                    <am3d:pos x="0" y="0" z="713884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6886" d="1000000"/>
                    <am3d:preTrans dx="2" dy="-14531632" dz="-3468358"/>
                    <am3d:scale>
                      <am3d:sx n="1000000" d="1000000"/>
                      <am3d:sy n="1000000" d="1000000"/>
                      <am3d:sz n="1000000" d="1000000"/>
                    </am3d:scale>
                    <am3d:rot ax="114921" ay="-1325314" az="-25214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5130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Emoji faccina che sbuffa">
                <a:extLst>
                  <a:ext uri="{FF2B5EF4-FFF2-40B4-BE49-F238E27FC236}">
                    <a16:creationId xmlns:a16="http://schemas.microsoft.com/office/drawing/2014/main" id="{355BC8C0-4CC5-4B31-9BB4-8E2710FE1F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91787" y="4998778"/>
                <a:ext cx="1528010" cy="145224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CE5B03-7069-4B8F-9DC4-AAAA9742FA14}"/>
              </a:ext>
            </a:extLst>
          </p:cNvPr>
          <p:cNvSpPr txBox="1"/>
          <p:nvPr/>
        </p:nvSpPr>
        <p:spPr>
          <a:xfrm>
            <a:off x="106016" y="3138983"/>
            <a:ext cx="4144437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400" b="1" dirty="0">
                <a:solidFill>
                  <a:srgbClr val="FF0000"/>
                </a:solidFill>
                <a:latin typeface="+mj-lt"/>
              </a:rPr>
              <a:t>LA PLACENTA = SEDE DI PROGRAMMAZIONE FETALE EPIGENETICA</a:t>
            </a:r>
            <a:endParaRPr lang="it-IT" sz="1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0178" name="Picture 2" descr="Il dono della placenta - PerLa Donn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338" y="3970530"/>
            <a:ext cx="2345593" cy="2345593"/>
          </a:xfrm>
          <a:prstGeom prst="rect">
            <a:avLst/>
          </a:prstGeom>
          <a:noFill/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7998BF-FD4B-4452-95EC-812C624F1BD1}"/>
              </a:ext>
            </a:extLst>
          </p:cNvPr>
          <p:cNvSpPr txBox="1"/>
          <p:nvPr/>
        </p:nvSpPr>
        <p:spPr>
          <a:xfrm>
            <a:off x="2507064" y="4961207"/>
            <a:ext cx="21654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200" dirty="0">
                <a:latin typeface="+mj-lt"/>
              </a:rPr>
              <a:t>«Iniziamo a pensare alla </a:t>
            </a:r>
            <a:r>
              <a:rPr lang="it-IT" sz="1200" b="1" dirty="0">
                <a:latin typeface="+mj-lt"/>
              </a:rPr>
              <a:t>placenta</a:t>
            </a:r>
            <a:r>
              <a:rPr lang="it-IT" sz="1200" dirty="0">
                <a:latin typeface="+mj-lt"/>
              </a:rPr>
              <a:t> come </a:t>
            </a:r>
            <a:r>
              <a:rPr lang="it-IT" sz="1200" b="1" dirty="0">
                <a:latin typeface="+mj-lt"/>
              </a:rPr>
              <a:t>a un </a:t>
            </a:r>
            <a:r>
              <a:rPr lang="it-IT" sz="1200" b="1" dirty="0">
                <a:solidFill>
                  <a:srgbClr val="FF0000"/>
                </a:solidFill>
                <a:latin typeface="+mj-lt"/>
              </a:rPr>
              <a:t>conduttore o facilitatore</a:t>
            </a:r>
            <a:r>
              <a:rPr lang="it-IT" sz="1200" b="1" dirty="0">
                <a:latin typeface="+mj-lt"/>
              </a:rPr>
              <a:t> della comunicazione materno-fetale e </a:t>
            </a:r>
            <a:r>
              <a:rPr lang="it-IT" sz="1200" b="1" dirty="0">
                <a:solidFill>
                  <a:srgbClr val="FF0000"/>
                </a:solidFill>
                <a:latin typeface="+mj-lt"/>
              </a:rPr>
              <a:t>non come una barriera</a:t>
            </a:r>
            <a:r>
              <a:rPr lang="it-IT" sz="1200" dirty="0">
                <a:latin typeface="+mj-lt"/>
              </a:rPr>
              <a:t>…", </a:t>
            </a:r>
          </a:p>
          <a:p>
            <a:pPr marL="0" indent="0" algn="r">
              <a:buNone/>
            </a:pPr>
            <a:r>
              <a:rPr lang="it-IT" sz="1200" i="1" dirty="0" err="1">
                <a:latin typeface="+mj-lt"/>
              </a:rPr>
              <a:t>Kjersti</a:t>
            </a:r>
            <a:r>
              <a:rPr lang="it-IT" sz="1200" i="1" dirty="0">
                <a:latin typeface="+mj-lt"/>
              </a:rPr>
              <a:t> </a:t>
            </a:r>
            <a:r>
              <a:rPr lang="it-IT" sz="1200" i="1" dirty="0" err="1">
                <a:latin typeface="+mj-lt"/>
              </a:rPr>
              <a:t>Aagaard</a:t>
            </a:r>
            <a:endParaRPr lang="it-IT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268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42335" y="404813"/>
            <a:ext cx="11334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>
              <a:spcBef>
                <a:spcPct val="20000"/>
              </a:spcBef>
            </a:pPr>
            <a:r>
              <a:rPr lang="de-DE" altLang="it-IT" sz="4000" dirty="0">
                <a:latin typeface="Helvetica" pitchFamily="34" charset="0"/>
              </a:rPr>
              <a:t>I </a:t>
            </a:r>
            <a:r>
              <a:rPr lang="de-DE" altLang="it-IT" sz="4000" dirty="0" err="1">
                <a:latin typeface="Helvetica" pitchFamily="34" charset="0"/>
              </a:rPr>
              <a:t>meccanismi</a:t>
            </a:r>
            <a:r>
              <a:rPr lang="de-DE" altLang="it-IT" sz="4000" dirty="0">
                <a:latin typeface="Helvetica" pitchFamily="34" charset="0"/>
              </a:rPr>
              <a:t> </a:t>
            </a:r>
            <a:r>
              <a:rPr lang="de-DE" altLang="it-IT" sz="4000" dirty="0" err="1">
                <a:latin typeface="Helvetica" pitchFamily="34" charset="0"/>
              </a:rPr>
              <a:t>coinvolti</a:t>
            </a:r>
            <a:r>
              <a:rPr lang="de-DE" altLang="it-IT" sz="4000" dirty="0">
                <a:latin typeface="Helvetica" pitchFamily="34" charset="0"/>
              </a:rPr>
              <a:t> in </a:t>
            </a:r>
            <a:r>
              <a:rPr lang="de-DE" altLang="it-IT" sz="4000" dirty="0" err="1">
                <a:latin typeface="Helvetica" pitchFamily="34" charset="0"/>
              </a:rPr>
              <a:t>questa</a:t>
            </a:r>
            <a:r>
              <a:rPr lang="de-DE" altLang="it-IT" sz="4000" dirty="0">
                <a:latin typeface="Helvetica" pitchFamily="34" charset="0"/>
              </a:rPr>
              <a:t> </a:t>
            </a:r>
            <a:r>
              <a:rPr lang="de-DE" altLang="it-IT" sz="4000" dirty="0" err="1">
                <a:latin typeface="Helvetica" pitchFamily="34" charset="0"/>
              </a:rPr>
              <a:t>omeostasi</a:t>
            </a:r>
            <a:r>
              <a:rPr lang="de-DE" altLang="it-IT" sz="4000" dirty="0">
                <a:latin typeface="Helvetica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0000"/>
              </a:solidFill>
            </a:endParaRPr>
          </a:p>
          <a:p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AE0E73-B72D-4FA3-B874-5B6601A26E48}"/>
              </a:ext>
            </a:extLst>
          </p:cNvPr>
          <p:cNvSpPr txBox="1"/>
          <p:nvPr/>
        </p:nvSpPr>
        <p:spPr>
          <a:xfrm>
            <a:off x="116833" y="689059"/>
            <a:ext cx="1100166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D212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Sistema Nervoso enterico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D2129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Nervo Vago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D2129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Sistema immunitario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D2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Citochine pro o antinfiammatorie (</a:t>
            </a:r>
            <a:r>
              <a:rPr lang="it-IT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neuroinfiammazione</a:t>
            </a:r>
            <a:r>
              <a:rPr lang="it-IT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SCFA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</a:rPr>
              <a:t>Metaboliti microbici (LPS)</a:t>
            </a:r>
            <a:endParaRPr lang="it-IT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Neurotrasmettitori </a:t>
            </a:r>
          </a:p>
          <a:p>
            <a:pPr marL="457200" lvl="0" indent="-457200">
              <a:defRPr/>
            </a:pPr>
            <a:r>
              <a:rPr lang="it-IT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(serotonina</a:t>
            </a:r>
          </a:p>
          <a:p>
            <a:pPr marL="457200" lvl="0" indent="-457200">
              <a:defRPr/>
            </a:pPr>
            <a:r>
              <a:rPr lang="it-IT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dopamina</a:t>
            </a:r>
          </a:p>
          <a:p>
            <a:pPr marL="457200" lvl="0" indent="-457200">
              <a:defRPr/>
            </a:pPr>
            <a:r>
              <a:rPr lang="it-IT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noradrenalina, </a:t>
            </a:r>
          </a:p>
          <a:p>
            <a:pPr marL="457200" lvl="0" indent="-457200">
              <a:defRPr/>
            </a:pPr>
            <a:r>
              <a:rPr lang="it-IT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adrenalina)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59074" name="Picture 2" descr="La variabilità cardiaca come strumento di misurazione della resilienza |  MEDICALIVE Magaz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6607" y="1080197"/>
            <a:ext cx="3205041" cy="5677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17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8DD85F-BC40-4C32-A55B-F4C9450C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1786"/>
            <a:ext cx="10953511" cy="1191873"/>
          </a:xfrm>
        </p:spPr>
        <p:txBody>
          <a:bodyPr anchor="b">
            <a:normAutofit/>
          </a:bodyPr>
          <a:lstStyle/>
          <a:p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bambino su 10 nasce prematuramente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DBD489-28B7-4856-B32A-DBB997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360" y="3265919"/>
            <a:ext cx="6716587" cy="288366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7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Aumento del 30% negli ultimi 35 anni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7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Dieta materna </a:t>
            </a:r>
            <a:r>
              <a:rPr lang="it-IT" sz="17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 consumo frequente di latte e scarso di verdure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700" b="1" dirty="0">
                <a:ea typeface="Calibri" panose="020F0502020204030204" pitchFamily="34" charset="0"/>
                <a:cs typeface="Arial" panose="020B0604020202020204" pitchFamily="34" charset="0"/>
              </a:rPr>
              <a:t>Gravide obese</a:t>
            </a:r>
            <a:r>
              <a:rPr lang="it-IT" sz="1700" dirty="0">
                <a:ea typeface="Calibri" panose="020F0502020204030204" pitchFamily="34" charset="0"/>
                <a:cs typeface="Arial" panose="020B0604020202020204" pitchFamily="34" charset="0"/>
              </a:rPr>
              <a:t>, più aumenta il peso della donna, prima e durante la gravidanza, più aumenta il rischio di parto pretermine</a:t>
            </a:r>
            <a:endParaRPr lang="it-IT" sz="17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7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Uso di </a:t>
            </a:r>
            <a:r>
              <a:rPr lang="it-IT" sz="17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pesticidi e nitrati </a:t>
            </a:r>
            <a:r>
              <a:rPr lang="it-IT" sz="17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agricoltura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700" b="1" dirty="0"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it-IT" sz="17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onne fumatrici</a:t>
            </a:r>
            <a:r>
              <a:rPr lang="it-IT" sz="17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continuano a fumare anche in gravidanza (14 % delle donne in gestazione) ed un bambino su sette di madre fumatrice nasce prematuro. </a:t>
            </a:r>
          </a:p>
        </p:txBody>
      </p:sp>
      <p:pic>
        <p:nvPicPr>
          <p:cNvPr id="102402" name="Picture 2" descr="Percentuale di sopravvivenza del neonato prematuro: peso e prognosi |  MEDICINA ONLINE"/>
          <p:cNvPicPr>
            <a:picLocks noChangeAspect="1" noChangeArrowheads="1"/>
          </p:cNvPicPr>
          <p:nvPr/>
        </p:nvPicPr>
        <p:blipFill>
          <a:blip r:embed="rId3" cstate="print"/>
          <a:srcRect l="22913" b="5185"/>
          <a:stretch>
            <a:fillRect/>
          </a:stretch>
        </p:blipFill>
        <p:spPr bwMode="auto">
          <a:xfrm>
            <a:off x="361627" y="1624064"/>
            <a:ext cx="4699218" cy="3847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06304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9BE88E-A1FD-4469-B2AE-1C393E32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it-IT" sz="3700" i="1"/>
              <a:t>PARTO PRETERMINE E PARODONTOPATIA</a:t>
            </a:r>
            <a:br>
              <a:rPr lang="it-IT" sz="3700" i="1"/>
            </a:br>
            <a:endParaRPr lang="it-IT" sz="37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E8F5A7-CD95-4423-89DD-FD83E6942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700" b="1"/>
              <a:t>Steven Offenbacher </a:t>
            </a:r>
            <a:r>
              <a:rPr lang="it-IT" sz="1700"/>
              <a:t>nel 1996 pubblicò uno studio sulla correlazione tra </a:t>
            </a:r>
            <a:r>
              <a:rPr lang="it-IT" sz="1700" b="1" i="1" u="sng"/>
              <a:t>parodontopatia e parto pretermine</a:t>
            </a:r>
          </a:p>
          <a:p>
            <a:pPr marL="0" indent="0">
              <a:lnSpc>
                <a:spcPct val="90000"/>
              </a:lnSpc>
              <a:buNone/>
            </a:pPr>
            <a:endParaRPr lang="it-IT" sz="1700"/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A questi primi dati hanno fatto seguito negli anni decine di altri studi anche se qualcuno ha dato esito a risultati contrastanti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Questa disomogeneità è dovuta a diverse cause, una delle quali è il fatto che il parto pretermine è un evento multifattoriale, che può cioè essere generato da diverse cause che agiscono contemporaneamente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DED598-1469-4E7F-B650-6E1E82975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016" r="280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067469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BAD9765-04DE-47E5-9D31-2A9689C12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87A290-D9F1-40A4-AAF7-921060C77806}"/>
              </a:ext>
            </a:extLst>
          </p:cNvPr>
          <p:cNvSpPr txBox="1"/>
          <p:nvPr/>
        </p:nvSpPr>
        <p:spPr>
          <a:xfrm>
            <a:off x="617336" y="955397"/>
            <a:ext cx="4407509" cy="3495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colonizzazione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microbica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neonato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coincide con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chiave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neurosviluppo</a:t>
            </a:r>
            <a:r>
              <a:rPr lang="en-US" sz="25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interruzioni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colonizzazione</a:t>
            </a:r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dirty="0" err="1"/>
              <a:t>intestinale</a:t>
            </a:r>
            <a:r>
              <a:rPr lang="en-US" sz="2500" dirty="0"/>
              <a:t> </a:t>
            </a:r>
            <a:r>
              <a:rPr lang="en-US" sz="2500" dirty="0" err="1"/>
              <a:t>nei</a:t>
            </a:r>
            <a:r>
              <a:rPr lang="en-US" sz="2500" dirty="0"/>
              <a:t> </a:t>
            </a:r>
            <a:r>
              <a:rPr lang="en-US" sz="2500" dirty="0" err="1"/>
              <a:t>primi</a:t>
            </a:r>
            <a:r>
              <a:rPr lang="en-US" sz="2500" dirty="0"/>
              <a:t> anni di vita </a:t>
            </a:r>
            <a:r>
              <a:rPr lang="en-US" sz="2500" dirty="0" err="1"/>
              <a:t>si</a:t>
            </a:r>
            <a:r>
              <a:rPr lang="en-US" sz="2500" dirty="0"/>
              <a:t> </a:t>
            </a:r>
            <a:r>
              <a:rPr lang="en-US" sz="2500" dirty="0" err="1"/>
              <a:t>riverberano</a:t>
            </a:r>
            <a:r>
              <a:rPr lang="en-US" sz="2500" dirty="0"/>
              <a:t> con una </a:t>
            </a:r>
            <a:r>
              <a:rPr lang="en-US" sz="2500" dirty="0" err="1"/>
              <a:t>disfunzione</a:t>
            </a:r>
            <a:r>
              <a:rPr lang="en-US" sz="2500" dirty="0"/>
              <a:t> del </a:t>
            </a:r>
            <a:r>
              <a:rPr lang="en-US" sz="2500" dirty="0" err="1"/>
              <a:t>sistema</a:t>
            </a:r>
            <a:r>
              <a:rPr lang="en-US" sz="2500" dirty="0"/>
              <a:t> </a:t>
            </a:r>
            <a:r>
              <a:rPr lang="en-US" sz="2500" dirty="0" err="1"/>
              <a:t>nervoso</a:t>
            </a:r>
            <a:r>
              <a:rPr lang="en-US" sz="2500" dirty="0"/>
              <a:t> centrale.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7BFFD1E-00DB-4515-A047-D48D3316A7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7309" y="833477"/>
            <a:ext cx="4797354" cy="266253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102E750-4726-41E1-B968-67ECAC1BAA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7433" y="4924743"/>
            <a:ext cx="2513506" cy="11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388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67781D-ABC6-44FC-824F-0411F6845B18}"/>
              </a:ext>
            </a:extLst>
          </p:cNvPr>
          <p:cNvSpPr txBox="1"/>
          <p:nvPr/>
        </p:nvSpPr>
        <p:spPr>
          <a:xfrm>
            <a:off x="166606" y="80050"/>
            <a:ext cx="120253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Annals</a:t>
            </a:r>
            <a:r>
              <a:rPr lang="it-IT" dirty="0"/>
              <a:t> of </a:t>
            </a:r>
            <a:r>
              <a:rPr lang="it-IT" dirty="0" err="1"/>
              <a:t>Nutrition</a:t>
            </a:r>
            <a:r>
              <a:rPr lang="it-IT" dirty="0"/>
              <a:t> and </a:t>
            </a:r>
            <a:r>
              <a:rPr lang="it-IT" dirty="0" err="1"/>
              <a:t>Metabolism</a:t>
            </a:r>
            <a:r>
              <a:rPr lang="it-IT" dirty="0"/>
              <a:t>, 2019</a:t>
            </a:r>
          </a:p>
          <a:p>
            <a:r>
              <a:rPr lang="it-IT" dirty="0"/>
              <a:t> </a:t>
            </a:r>
          </a:p>
          <a:p>
            <a:r>
              <a:rPr lang="it-IT" b="1" dirty="0" err="1"/>
              <a:t>Early</a:t>
            </a:r>
            <a:r>
              <a:rPr lang="it-IT" b="1" dirty="0"/>
              <a:t>-Life </a:t>
            </a:r>
            <a:r>
              <a:rPr lang="it-IT" b="1" dirty="0" err="1"/>
              <a:t>Contributors</a:t>
            </a:r>
            <a:r>
              <a:rPr lang="it-IT" b="1" dirty="0"/>
              <a:t> to Child </a:t>
            </a:r>
            <a:r>
              <a:rPr lang="it-IT" b="1" dirty="0" err="1"/>
              <a:t>Well-Being</a:t>
            </a:r>
            <a:endParaRPr lang="it-IT" b="1" dirty="0"/>
          </a:p>
          <a:p>
            <a:r>
              <a:rPr lang="it-IT" b="1" dirty="0"/>
              <a:t>Microbiota and </a:t>
            </a:r>
            <a:r>
              <a:rPr lang="it-IT" b="1" dirty="0" err="1"/>
              <a:t>Neurodevelopmental</a:t>
            </a:r>
            <a:r>
              <a:rPr lang="it-IT" b="1" dirty="0"/>
              <a:t> </a:t>
            </a:r>
            <a:r>
              <a:rPr lang="it-IT" b="1" dirty="0" err="1"/>
              <a:t>Trajectories</a:t>
            </a:r>
            <a:r>
              <a:rPr lang="it-IT" b="1" dirty="0"/>
              <a:t>: </a:t>
            </a:r>
            <a:r>
              <a:rPr lang="it-IT" b="1" dirty="0" err="1"/>
              <a:t>Role</a:t>
            </a:r>
            <a:r>
              <a:rPr lang="it-IT" b="1" dirty="0"/>
              <a:t> of </a:t>
            </a:r>
            <a:r>
              <a:rPr lang="it-IT" b="1" dirty="0" err="1"/>
              <a:t>Maternal</a:t>
            </a:r>
            <a:r>
              <a:rPr lang="it-IT" b="1" dirty="0"/>
              <a:t> and </a:t>
            </a:r>
            <a:r>
              <a:rPr lang="it-IT" b="1" dirty="0" err="1"/>
              <a:t>Early</a:t>
            </a:r>
            <a:r>
              <a:rPr lang="it-IT" b="1" dirty="0"/>
              <a:t>-Life </a:t>
            </a:r>
            <a:r>
              <a:rPr lang="it-IT" b="1" dirty="0" err="1"/>
              <a:t>Nutrition</a:t>
            </a:r>
            <a:endParaRPr lang="it-IT" b="1" dirty="0"/>
          </a:p>
          <a:p>
            <a:endParaRPr lang="it-IT" b="1" dirty="0"/>
          </a:p>
          <a:p>
            <a:r>
              <a:rPr lang="it-IT" sz="1400" i="1" dirty="0"/>
              <a:t>Codagnone M.G., Stanton C., </a:t>
            </a:r>
            <a:r>
              <a:rPr lang="it-IT" sz="1400" i="1" dirty="0" err="1"/>
              <a:t>O’Mahony</a:t>
            </a:r>
            <a:r>
              <a:rPr lang="it-IT" sz="1400" i="1" dirty="0"/>
              <a:t> S.M., </a:t>
            </a:r>
            <a:r>
              <a:rPr lang="it-IT" sz="1400" i="1" dirty="0" err="1"/>
              <a:t>Dinan</a:t>
            </a:r>
            <a:r>
              <a:rPr lang="it-IT" sz="1400" i="1" dirty="0"/>
              <a:t> T.G., </a:t>
            </a:r>
            <a:r>
              <a:rPr lang="it-IT" sz="1400" i="1" dirty="0" err="1"/>
              <a:t>Cryan</a:t>
            </a:r>
            <a:r>
              <a:rPr lang="it-IT" sz="1400" i="1" dirty="0"/>
              <a:t> J.F.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3F700F2-4AB1-4D69-A2F8-F239A4CCA8A0}"/>
              </a:ext>
            </a:extLst>
          </p:cNvPr>
          <p:cNvSpPr txBox="1"/>
          <p:nvPr/>
        </p:nvSpPr>
        <p:spPr>
          <a:xfrm>
            <a:off x="482320" y="2478458"/>
            <a:ext cx="5717512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La </a:t>
            </a:r>
            <a:r>
              <a:rPr lang="it-IT" sz="2400" b="1" i="0" u="sng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GRAVIDANZA</a:t>
            </a:r>
            <a:r>
              <a:rPr lang="it-IT" sz="2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 la </a:t>
            </a:r>
            <a:r>
              <a:rPr lang="it-IT" sz="2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prima infanzia</a:t>
            </a:r>
            <a:r>
              <a:rPr lang="it-IT" sz="2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sono caratterizzate da </a:t>
            </a:r>
            <a:r>
              <a:rPr lang="it-IT" sz="2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marcati cambiamenti 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nella </a:t>
            </a:r>
            <a:r>
              <a:rPr lang="it-IT" sz="22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composizione microbica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del corpo. </a:t>
            </a:r>
          </a:p>
          <a:p>
            <a:endParaRPr lang="it-IT" sz="22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it-IT" sz="2200" dirty="0">
                <a:solidFill>
                  <a:srgbClr val="333333"/>
                </a:solidFill>
                <a:latin typeface="Open Sans" panose="020B0606030504020204" pitchFamily="34" charset="0"/>
              </a:rPr>
              <a:t>Q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uesti cambiamenti avvengono </a:t>
            </a:r>
            <a:r>
              <a:rPr lang="it-IT" sz="2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contemporaneamente alla plasticità del </a:t>
            </a:r>
            <a:r>
              <a:rPr lang="it-IT" sz="2200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neurosviluppo</a:t>
            </a:r>
            <a:r>
              <a:rPr lang="it-IT" sz="2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suggerendo un dialogo complesso tra i microbi e il cervello</a:t>
            </a:r>
            <a:endParaRPr lang="it-IT" sz="2200" dirty="0"/>
          </a:p>
        </p:txBody>
      </p:sp>
      <p:pic>
        <p:nvPicPr>
          <p:cNvPr id="2054" name="Picture 6" descr="Microbiota and neurodevelopmental windows: implications for brain disorders  - ScienceDirect">
            <a:extLst>
              <a:ext uri="{FF2B5EF4-FFF2-40B4-BE49-F238E27FC236}">
                <a16:creationId xmlns:a16="http://schemas.microsoft.com/office/drawing/2014/main" id="{7234AC30-DA68-484A-BC43-17C5B077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82" y="1433623"/>
            <a:ext cx="4788039" cy="27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8" name="Picture 2" descr="40 Settimane di gestazione: 9 Mesi di gravida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7418" y="4123863"/>
            <a:ext cx="4880395" cy="2668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27386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987A50-DCE2-433A-B7EF-060B6EEA4E90}"/>
              </a:ext>
            </a:extLst>
          </p:cNvPr>
          <p:cNvSpPr txBox="1"/>
          <p:nvPr/>
        </p:nvSpPr>
        <p:spPr>
          <a:xfrm>
            <a:off x="141728" y="2169936"/>
            <a:ext cx="38540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0000"/>
              </a:solidFill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Compreso le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+mn-ea"/>
                <a:cs typeface="+mn-cs"/>
              </a:rPr>
              <a:t>molecole immunitarie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canoniche che svolgono un ruolo fondamentale nel normale sviluppo neurologico.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1880E7E-7AE1-4977-859A-5BCA1C9E9440}"/>
              </a:ext>
            </a:extLst>
          </p:cNvPr>
          <p:cNvSpPr txBox="1"/>
          <p:nvPr/>
        </p:nvSpPr>
        <p:spPr>
          <a:xfrm>
            <a:off x="69904" y="90340"/>
            <a:ext cx="3997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Il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microbioma materno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produce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+mn-ea"/>
                <a:cs typeface="+mn-cs"/>
              </a:rPr>
              <a:t>metaboliti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secondari che possono avere un impatto sul feto in via di sviluppo</a:t>
            </a:r>
          </a:p>
        </p:txBody>
      </p:sp>
      <p:pic>
        <p:nvPicPr>
          <p:cNvPr id="5128" name="Picture 8" descr="corresponding author">
            <a:extLst>
              <a:ext uri="{FF2B5EF4-FFF2-40B4-BE49-F238E27FC236}">
                <a16:creationId xmlns:a16="http://schemas.microsoft.com/office/drawing/2014/main" id="{7A718EAC-6920-45F8-83B5-5A6E917B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274763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6" name="Picture 2" descr="Differenza fra gestazione e gravidanza: calcolare i 9 mesi d&amp;#39;atte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106" y="1143819"/>
            <a:ext cx="6944555" cy="4166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83654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orresponding author">
            <a:extLst>
              <a:ext uri="{FF2B5EF4-FFF2-40B4-BE49-F238E27FC236}">
                <a16:creationId xmlns:a16="http://schemas.microsoft.com/office/drawing/2014/main" id="{7A718EAC-6920-45F8-83B5-5A6E917B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274763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A3A353-58FF-4DF6-A392-8A37CD1D46E4}"/>
              </a:ext>
            </a:extLst>
          </p:cNvPr>
          <p:cNvSpPr txBox="1"/>
          <p:nvPr/>
        </p:nvSpPr>
        <p:spPr>
          <a:xfrm>
            <a:off x="130566" y="160068"/>
            <a:ext cx="6315452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Elementi epigenetici influenti </a:t>
            </a: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DF071DC6-39F8-4535-A8B4-B8E1857A1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117029"/>
              </p:ext>
            </p:extLst>
          </p:nvPr>
        </p:nvGraphicFramePr>
        <p:xfrm>
          <a:off x="368302" y="1656468"/>
          <a:ext cx="5271408" cy="284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8306" name="Picture 2" descr="Mamma stressata in gravidanza? Più facile che nasca una femmin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7917" y="1561682"/>
            <a:ext cx="6191250" cy="3981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83654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orresponding author">
            <a:extLst>
              <a:ext uri="{FF2B5EF4-FFF2-40B4-BE49-F238E27FC236}">
                <a16:creationId xmlns:a16="http://schemas.microsoft.com/office/drawing/2014/main" id="{7A718EAC-6920-45F8-83B5-5A6E917B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274763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A3A353-58FF-4DF6-A392-8A37CD1D46E4}"/>
              </a:ext>
            </a:extLst>
          </p:cNvPr>
          <p:cNvSpPr txBox="1"/>
          <p:nvPr/>
        </p:nvSpPr>
        <p:spPr>
          <a:xfrm>
            <a:off x="130566" y="160068"/>
            <a:ext cx="4757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Lo </a:t>
            </a:r>
            <a:r>
              <a:rPr lang="it-IT" sz="20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</a:rPr>
              <a:t>stress materno durante la gravidanza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è associato a problemi di salute lungo termine del bimbo</a:t>
            </a:r>
          </a:p>
          <a:p>
            <a:r>
              <a:rPr lang="it-IT" sz="2000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sz="2000" b="1" i="0" dirty="0" err="1">
                <a:solidFill>
                  <a:srgbClr val="FF0000"/>
                </a:solidFill>
                <a:effectLst/>
                <a:latin typeface="+mj-lt"/>
              </a:rPr>
              <a:t>neuroinfiammazione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 fetale indotta da stress prenatale per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+mj-lt"/>
              </a:rPr>
              <a:t>interruzione dell'omeostasi immunitaria intrauterina. </a:t>
            </a:r>
          </a:p>
          <a:p>
            <a:endParaRPr lang="it-IT" sz="2000" dirty="0">
              <a:solidFill>
                <a:srgbClr val="FF0000"/>
              </a:solidFill>
              <a:latin typeface="+mj-lt"/>
            </a:endParaRPr>
          </a:p>
          <a:p>
            <a:r>
              <a:rPr lang="it-IT" sz="2000" dirty="0">
                <a:solidFill>
                  <a:srgbClr val="FF0000"/>
                </a:solidFill>
                <a:latin typeface="+mj-lt"/>
              </a:rPr>
              <a:t>Con liberazione di CORTISOLO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21A1FE-0319-4DE2-88EC-960A3EE12F60}"/>
              </a:ext>
            </a:extLst>
          </p:cNvPr>
          <p:cNvSpPr txBox="1"/>
          <p:nvPr/>
        </p:nvSpPr>
        <p:spPr>
          <a:xfrm>
            <a:off x="233598" y="5771198"/>
            <a:ext cx="5523358" cy="8409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Sci Rep. 2020 </a:t>
            </a:r>
            <a:r>
              <a:rPr lang="it-IT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Nov</a:t>
            </a:r>
            <a:r>
              <a:rPr lang="it-IT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20;10(1):20288.  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Unique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maternal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immune and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functional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microbial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profiles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during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prenatal</a:t>
            </a:r>
            <a:r>
              <a:rPr lang="it-IT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stress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11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Adrienne M </a:t>
            </a:r>
            <a:r>
              <a:rPr lang="it-IT" sz="11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Antonson</a:t>
            </a:r>
            <a:r>
              <a:rPr lang="it-IT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it-IT" sz="11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et al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9090" name="Picture 2" descr="Stress in gravidanza - PianetaMamma.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6883" y="716426"/>
            <a:ext cx="5868789" cy="4955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83654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489" t="3117" r="41978" b="2791"/>
          <a:stretch>
            <a:fillRect/>
          </a:stretch>
        </p:blipFill>
        <p:spPr bwMode="auto">
          <a:xfrm>
            <a:off x="336620" y="1426866"/>
            <a:ext cx="2662813" cy="45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42335" y="404813"/>
            <a:ext cx="11334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>
              <a:spcBef>
                <a:spcPct val="20000"/>
              </a:spcBef>
            </a:pPr>
            <a:r>
              <a:rPr lang="de-DE" altLang="it-IT" sz="4000" dirty="0">
                <a:latin typeface="Helvetica" pitchFamily="34" charset="0"/>
              </a:rPr>
              <a:t>Il </a:t>
            </a:r>
            <a:r>
              <a:rPr lang="de-DE" altLang="it-IT" sz="4000" dirty="0" err="1">
                <a:latin typeface="Helvetica" pitchFamily="34" charset="0"/>
              </a:rPr>
              <a:t>microbiota</a:t>
            </a:r>
            <a:r>
              <a:rPr lang="de-DE" altLang="it-IT" sz="4000" dirty="0">
                <a:latin typeface="Helvetica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0000"/>
              </a:solidFill>
            </a:endParaRPr>
          </a:p>
          <a:p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3422582" y="750346"/>
            <a:ext cx="62441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>
              <a:spcBef>
                <a:spcPct val="20000"/>
              </a:spcBef>
            </a:pP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Ci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accompagna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tutta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la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vita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</a:p>
          <a:p>
            <a:r>
              <a:rPr lang="it-IT" altLang="it-IT" sz="2700" b="1" i="1" dirty="0">
                <a:solidFill>
                  <a:srgbClr val="0070C0"/>
                </a:solidFill>
              </a:rPr>
              <a:t>Sin dal suo nascere </a:t>
            </a: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r>
              <a:rPr lang="it-IT" altLang="it-IT" sz="2700" dirty="0">
                <a:latin typeface="Helvetica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57966" y="1839738"/>
            <a:ext cx="93971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ea typeface="Calibri" panose="020F0502020204030204" pitchFamily="34" charset="0"/>
                <a:cs typeface="Times New Roman" panose="02020603050405020304" pitchFamily="18" charset="0"/>
              </a:rPr>
              <a:t>Prima pensando allo sviluppo umano si consideravano solo le cellule e gli organi umani. </a:t>
            </a:r>
            <a:br>
              <a:rPr lang="it-IT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i="1" dirty="0">
                <a:ea typeface="Calibri" panose="020F0502020204030204" pitchFamily="34" charset="0"/>
                <a:cs typeface="Times New Roman" panose="02020603050405020304" pitchFamily="18" charset="0"/>
              </a:rPr>
              <a:t>Oggi c'è un altro aspetto di cui tener conto: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l’evoluzione e la formazione delle comunità microbiche del bambino</a:t>
            </a:r>
            <a:b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71210D-E5C2-4CA1-B8CB-6E12061CA4D9}"/>
              </a:ext>
            </a:extLst>
          </p:cNvPr>
          <p:cNvSpPr txBox="1"/>
          <p:nvPr/>
        </p:nvSpPr>
        <p:spPr>
          <a:xfrm>
            <a:off x="259580" y="6065074"/>
            <a:ext cx="4835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u="sng" dirty="0">
                <a:hlinkClick r:id="rId4" tooltip="Nature."/>
              </a:rPr>
              <a:t>Nature.</a:t>
            </a:r>
            <a:r>
              <a:rPr lang="it-IT" sz="1200" i="1" dirty="0"/>
              <a:t> 2016 Jul 7;</a:t>
            </a:r>
            <a:br>
              <a:rPr lang="it-IT" sz="1200" i="1" dirty="0"/>
            </a:br>
            <a:r>
              <a:rPr lang="it-IT" sz="1200" b="1" i="1" dirty="0"/>
              <a:t>A </a:t>
            </a:r>
            <a:r>
              <a:rPr lang="it-IT" sz="1200" b="1" i="1" dirty="0" err="1"/>
              <a:t>microbial</a:t>
            </a:r>
            <a:r>
              <a:rPr lang="it-IT" sz="1200" b="1" i="1" dirty="0"/>
              <a:t> </a:t>
            </a:r>
            <a:r>
              <a:rPr lang="it-IT" sz="1200" b="1" i="1" dirty="0" err="1"/>
              <a:t>perspective</a:t>
            </a:r>
            <a:r>
              <a:rPr lang="it-IT" sz="1200" b="1" i="1" dirty="0"/>
              <a:t> of human </a:t>
            </a:r>
            <a:r>
              <a:rPr lang="it-IT" sz="1200" b="1" i="1" dirty="0" err="1"/>
              <a:t>developmental</a:t>
            </a:r>
            <a:r>
              <a:rPr lang="it-IT" sz="1200" b="1" i="1" dirty="0"/>
              <a:t> </a:t>
            </a:r>
            <a:r>
              <a:rPr lang="it-IT" sz="1200" b="1" i="1" dirty="0" err="1"/>
              <a:t>biology</a:t>
            </a:r>
            <a:r>
              <a:rPr lang="it-IT" sz="1200" b="1" i="1" dirty="0"/>
              <a:t>.</a:t>
            </a:r>
            <a:br>
              <a:rPr lang="it-IT" sz="1200" b="1" i="1" dirty="0"/>
            </a:br>
            <a:r>
              <a:rPr lang="it-IT" sz="1200" i="1" u="sng" dirty="0" err="1"/>
              <a:t>Charbonneau</a:t>
            </a:r>
            <a:r>
              <a:rPr lang="it-IT" sz="1200" i="1" u="sng" dirty="0"/>
              <a:t> MR</a:t>
            </a:r>
            <a:r>
              <a:rPr lang="it-IT" sz="1200" i="1" dirty="0"/>
              <a:t>, </a:t>
            </a:r>
            <a:r>
              <a:rPr lang="it-IT" sz="1200" i="1" u="sng" dirty="0" err="1"/>
              <a:t>Blanton</a:t>
            </a:r>
            <a:r>
              <a:rPr lang="it-IT" sz="1200" i="1" u="sng" dirty="0"/>
              <a:t> LV</a:t>
            </a:r>
            <a:r>
              <a:rPr lang="it-IT" sz="1200" i="1" dirty="0"/>
              <a:t>, </a:t>
            </a:r>
            <a:r>
              <a:rPr lang="it-IT" sz="1200" i="1" u="sng" dirty="0" err="1"/>
              <a:t>DiGiulio</a:t>
            </a:r>
            <a:r>
              <a:rPr lang="it-IT" sz="1200" i="1" u="sng" dirty="0"/>
              <a:t> DB</a:t>
            </a:r>
            <a:r>
              <a:rPr lang="it-IT" sz="1200" i="1" dirty="0"/>
              <a:t>, </a:t>
            </a:r>
            <a:r>
              <a:rPr lang="it-IT" sz="1200" i="1" u="sng" dirty="0"/>
              <a:t>Gordon JI</a:t>
            </a:r>
            <a:r>
              <a:rPr lang="it-IT" sz="1200" i="1" dirty="0"/>
              <a:t> et al</a:t>
            </a:r>
            <a:endParaRPr lang="it-IT" sz="1200" dirty="0"/>
          </a:p>
        </p:txBody>
      </p:sp>
      <p:pic>
        <p:nvPicPr>
          <p:cNvPr id="9" name="Segnaposto contenuto 4" descr="Batteri sciocchi">
            <a:extLst>
              <a:ext uri="{FF2B5EF4-FFF2-40B4-BE49-F238E27FC236}">
                <a16:creationId xmlns:a16="http://schemas.microsoft.com/office/drawing/2014/main" id="{A7FD2031-9CAC-4F08-A978-94120B272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4422" y="3817372"/>
            <a:ext cx="2923057" cy="26755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721D17-1A73-4E92-8B32-9FB2125568F5}"/>
              </a:ext>
            </a:extLst>
          </p:cNvPr>
          <p:cNvSpPr txBox="1"/>
          <p:nvPr/>
        </p:nvSpPr>
        <p:spPr>
          <a:xfrm>
            <a:off x="7568339" y="3721205"/>
            <a:ext cx="44906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it-IT" sz="2400" b="1" i="0" dirty="0">
                <a:solidFill>
                  <a:srgbClr val="FF0000"/>
                </a:solidFill>
                <a:effectLst/>
                <a:latin typeface="Montserrat"/>
              </a:rPr>
              <a:t>Il microbiota intestinale si sviluppa e matura nei primi 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  <a:latin typeface="Montserrat"/>
              </a:rPr>
              <a:t>1000 </a:t>
            </a:r>
            <a:r>
              <a:rPr lang="it-IT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Montserrat"/>
              </a:rPr>
              <a:t>gg</a:t>
            </a:r>
            <a:r>
              <a:rPr lang="it-IT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Montserrat"/>
              </a:rPr>
              <a:t> </a:t>
            </a:r>
            <a:r>
              <a:rPr lang="it-IT" sz="2400" b="1" i="0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Montserrat"/>
              </a:rPr>
              <a:t>di vita </a:t>
            </a:r>
            <a:r>
              <a:rPr lang="it-IT" sz="2400" b="1" i="0" u="sng" dirty="0">
                <a:solidFill>
                  <a:srgbClr val="FF0000"/>
                </a:solidFill>
                <a:effectLst/>
                <a:latin typeface="Montserrat"/>
              </a:rPr>
              <a:t>di pari passo con il </a:t>
            </a:r>
            <a:r>
              <a:rPr lang="it-IT" sz="2400" b="1" i="0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Montserrat"/>
              </a:rPr>
              <a:t>sistema immunitario intestinale </a:t>
            </a:r>
            <a:r>
              <a:rPr lang="it-IT" sz="2400" b="1" i="0" dirty="0">
                <a:solidFill>
                  <a:srgbClr val="FF0000"/>
                </a:solidFill>
                <a:effectLst/>
                <a:latin typeface="Montserrat"/>
              </a:rPr>
              <a:t>educandolo a funzionare correttamente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Montserra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61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orresponding author">
            <a:extLst>
              <a:ext uri="{FF2B5EF4-FFF2-40B4-BE49-F238E27FC236}">
                <a16:creationId xmlns:a16="http://schemas.microsoft.com/office/drawing/2014/main" id="{7A718EAC-6920-45F8-83B5-5A6E917B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274763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A3A353-58FF-4DF6-A392-8A37CD1D46E4}"/>
              </a:ext>
            </a:extLst>
          </p:cNvPr>
          <p:cNvSpPr txBox="1"/>
          <p:nvPr/>
        </p:nvSpPr>
        <p:spPr>
          <a:xfrm>
            <a:off x="130566" y="160068"/>
            <a:ext cx="6315452" cy="6110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Dieta sbilanciata </a:t>
            </a:r>
            <a:r>
              <a:rPr lang="it-IT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</a:t>
            </a:r>
            <a:r>
              <a:rPr lang="it-IT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l'obesità in GRAVIDANZA </a:t>
            </a:r>
            <a:r>
              <a:rPr lang="it-IT" sz="2000" u="sng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it-IT" sz="20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</a:t>
            </a:r>
            <a:r>
              <a:rPr lang="it-IT" sz="2000" u="sng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allattamento)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possono portare a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cambiamenti morfologici, molecolari e funzionali </a:t>
            </a: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 CERVELLO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della prole, predisponendola all'insorgenza di </a:t>
            </a:r>
            <a:r>
              <a:rPr lang="it-IT" sz="2000" b="1" dirty="0"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disturbi comportamentali 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la Garza 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2019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Faa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2014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Gawlińska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2020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Gawliński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2020a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, 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2020b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Sullivan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0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20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2015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 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 esempio, la </a:t>
            </a:r>
            <a:r>
              <a:rPr lang="it-IT" sz="2000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sovralimentazione materna 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è associata a un aumento del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rischio di sviluppo neurologico: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fontAlgn="t">
              <a:spcAft>
                <a:spcPts val="800"/>
              </a:spcAft>
              <a:buFont typeface="+mj-lt"/>
              <a:buAutoNum type="arabicPeriod"/>
            </a:pPr>
            <a:r>
              <a:rPr lang="it-IT" sz="1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Depressione in età adulta 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Gawlińska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2019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</a:p>
          <a:p>
            <a:pPr marL="457200" indent="-457200" fontAlgn="t">
              <a:spcAft>
                <a:spcPts val="800"/>
              </a:spcAft>
              <a:buFont typeface="+mj-lt"/>
              <a:buAutoNum type="arabicPeriod"/>
            </a:pPr>
            <a:r>
              <a:rPr lang="it-IT" sz="1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disturbo da deficit di attenzione e iperattività (ADHD) 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 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Buss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2012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2014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 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Rodriguez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2008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</a:t>
            </a:r>
          </a:p>
          <a:p>
            <a:pPr marL="457200" indent="-457200" fontAlgn="t">
              <a:spcAft>
                <a:spcPts val="800"/>
              </a:spcAft>
              <a:buFont typeface="+mj-lt"/>
              <a:buAutoNum type="arabicPeriod"/>
            </a:pPr>
            <a:r>
              <a:rPr lang="it-IT" sz="1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disturbo dello spettro autistico (ASD) 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Getz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2016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; 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Krakowiak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2012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; 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Reynolds </a:t>
            </a:r>
            <a:r>
              <a:rPr lang="it-IT" sz="1400" i="1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it-IT" sz="14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al., 2014</a:t>
            </a:r>
            <a:r>
              <a:rPr lang="it-IT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186" name="Picture 2" descr="Neonati: quelli con mamme obese sono più lunghi e più pesanti – Nutri e  Previe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6665" y="1114965"/>
            <a:ext cx="4762500" cy="4314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83654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7C3C732-3973-4600-A23F-FE9253EDD211}"/>
              </a:ext>
            </a:extLst>
          </p:cNvPr>
          <p:cNvSpPr txBox="1">
            <a:spLocks/>
          </p:cNvSpPr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 i="1" dirty="0"/>
              <a:t>PROVE A FAVORE DI UNA </a:t>
            </a:r>
            <a:br>
              <a:rPr lang="en-US" sz="3100" i="1" dirty="0"/>
            </a:br>
            <a:r>
              <a:rPr lang="en-US" sz="3100" i="1" dirty="0"/>
              <a:t>TRASMISSIONE VERTICALE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29B6C8-13CA-48A6-81AA-1457D095C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Il microbiota </a:t>
            </a:r>
            <a:r>
              <a:rPr lang="en-US" sz="2400" dirty="0" err="1"/>
              <a:t>fornisce</a:t>
            </a:r>
            <a:r>
              <a:rPr lang="en-US" sz="2400" dirty="0"/>
              <a:t> una </a:t>
            </a:r>
            <a:r>
              <a:rPr lang="en-US" sz="2400" dirty="0" err="1"/>
              <a:t>quantità</a:t>
            </a:r>
            <a:r>
              <a:rPr lang="en-US" sz="2400" dirty="0"/>
              <a:t> </a:t>
            </a:r>
            <a:r>
              <a:rPr lang="en-US" sz="2400" dirty="0" err="1"/>
              <a:t>enorme</a:t>
            </a:r>
            <a:r>
              <a:rPr lang="en-US" sz="2400" dirty="0"/>
              <a:t> di </a:t>
            </a:r>
            <a:r>
              <a:rPr lang="en-US" sz="2400" dirty="0" err="1"/>
              <a:t>geni</a:t>
            </a:r>
            <a:r>
              <a:rPr lang="en-US" sz="2400" dirty="0"/>
              <a:t>.  Si </a:t>
            </a:r>
            <a:r>
              <a:rPr lang="en-US" sz="2400" dirty="0" err="1"/>
              <a:t>calcola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per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parentale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ereditato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sarebbero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99 di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derivazione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microbica</a:t>
            </a:r>
            <a:r>
              <a:rPr lang="en-US" sz="2400" dirty="0"/>
              <a:t>. Come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pensare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patrimonio</a:t>
            </a:r>
            <a:r>
              <a:rPr lang="en-US" sz="2400" dirty="0"/>
              <a:t> </a:t>
            </a:r>
            <a:r>
              <a:rPr lang="en-US" sz="2400" dirty="0" err="1"/>
              <a:t>genetico</a:t>
            </a:r>
            <a:r>
              <a:rPr lang="en-US" sz="2400" dirty="0"/>
              <a:t> non </a:t>
            </a:r>
            <a:r>
              <a:rPr lang="en-US" sz="2400" dirty="0" err="1"/>
              <a:t>abbia</a:t>
            </a:r>
            <a:r>
              <a:rPr lang="en-US" sz="2400" dirty="0"/>
              <a:t> un </a:t>
            </a:r>
            <a:r>
              <a:rPr lang="en-US" sz="2400" dirty="0" err="1"/>
              <a:t>ruolo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embrio</a:t>
            </a:r>
            <a:r>
              <a:rPr lang="en-US" sz="2400" dirty="0"/>
              <a:t> e </a:t>
            </a:r>
            <a:r>
              <a:rPr lang="en-US" sz="2400" dirty="0" err="1"/>
              <a:t>fetogenesi</a:t>
            </a:r>
            <a:r>
              <a:rPr lang="en-US" sz="2400" dirty="0"/>
              <a:t>?</a:t>
            </a:r>
          </a:p>
          <a:p>
            <a:endParaRPr lang="en-US" sz="2400" dirty="0"/>
          </a:p>
        </p:txBody>
      </p:sp>
      <p:pic>
        <p:nvPicPr>
          <p:cNvPr id="263170" name="Picture 2" descr="FECONDAZIONE MEDICALMENTE ASSISTITA E GESTAZIONE PER ALTRI: La Possibilità  di un figlio nel 2019, la proposta di legge che tutela tutti -  CorriereQuotidiano.it - Il giornale delle Buone Notiz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184" y="1894533"/>
            <a:ext cx="3867150" cy="3267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63550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1AEF66-342F-471D-963D-F9CC6C731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976859"/>
            <a:ext cx="11842272" cy="3301637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"/>
              <a:buChar char="à"/>
            </a:pP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Il microbiota contribuisce all’ecosistema intestinale con 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  <a:latin typeface="Open Sans"/>
              </a:rPr>
              <a:t>prodotti indipendenti dalla dieta 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(</a:t>
            </a:r>
            <a:r>
              <a:rPr lang="it-IT" dirty="0">
                <a:solidFill>
                  <a:srgbClr val="3A3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LPS, peptidoglicano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) </a:t>
            </a:r>
          </a:p>
          <a:p>
            <a:pPr marL="0" indent="0">
              <a:buNone/>
            </a:pPr>
            <a:r>
              <a:rPr lang="it-IT" dirty="0">
                <a:solidFill>
                  <a:srgbClr val="3A3A3A"/>
                </a:solidFill>
                <a:latin typeface="Open Sans"/>
              </a:rPr>
              <a:t>e </a:t>
            </a:r>
            <a:r>
              <a:rPr lang="it-IT" b="0" i="0" dirty="0">
                <a:solidFill>
                  <a:srgbClr val="FF0000"/>
                </a:solidFill>
                <a:effectLst/>
                <a:latin typeface="Open Sans"/>
              </a:rPr>
              <a:t>prodotti dipendenti dalla dieta</a:t>
            </a: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, come </a:t>
            </a:r>
            <a:r>
              <a:rPr lang="it-IT" b="0" i="0" dirty="0">
                <a:solidFill>
                  <a:srgbClr val="3A3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lipidi, aminoacidi, vitamine, SCFA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..</a:t>
            </a:r>
          </a:p>
          <a:p>
            <a:pPr marL="0" indent="0">
              <a:buNone/>
            </a:pPr>
            <a:endParaRPr lang="it-IT" b="0" i="0" dirty="0">
              <a:solidFill>
                <a:srgbClr val="3A3A3A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it-IT" dirty="0">
                <a:solidFill>
                  <a:srgbClr val="3A3A3A"/>
                </a:solidFill>
                <a:latin typeface="Open Sans"/>
              </a:rPr>
              <a:t>E’ discusso nella letteratura scientifica la presenza o meno di una popolazione microbica nella placenta, ma gli ultimi studi propendono verso l’individuazione di un </a:t>
            </a:r>
            <a:r>
              <a:rPr lang="it-IT" dirty="0" err="1">
                <a:solidFill>
                  <a:srgbClr val="3A3A3A"/>
                </a:solidFill>
                <a:latin typeface="Open Sans"/>
              </a:rPr>
              <a:t>microbiota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 placentare.</a:t>
            </a:r>
          </a:p>
          <a:p>
            <a:pPr marL="0" indent="0">
              <a:buNone/>
            </a:pP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Si è visto che un eccesso di peso in G porta a alterazioni del </a:t>
            </a:r>
            <a:r>
              <a:rPr lang="it-IT" b="0" i="0" dirty="0" err="1">
                <a:solidFill>
                  <a:srgbClr val="3A3A3A"/>
                </a:solidFill>
                <a:effectLst/>
                <a:latin typeface="Open Sans"/>
              </a:rPr>
              <a:t>microbiota</a:t>
            </a: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 placentare</a:t>
            </a:r>
          </a:p>
          <a:p>
            <a:pPr marL="0" indent="0">
              <a:buNone/>
            </a:pPr>
            <a:r>
              <a:rPr lang="it-IT" dirty="0">
                <a:solidFill>
                  <a:srgbClr val="3A3A3A"/>
                </a:solidFill>
                <a:latin typeface="Open Sans"/>
              </a:rPr>
              <a:t>E alla presenza di MACROFAGI in placenta </a:t>
            </a:r>
            <a:endParaRPr lang="it-IT" b="0" i="0" dirty="0">
              <a:solidFill>
                <a:srgbClr val="3A3A3A"/>
              </a:solidFill>
              <a:effectLst/>
              <a:latin typeface="Open Sans"/>
            </a:endParaRPr>
          </a:p>
          <a:p>
            <a:pPr marL="0" indent="0" algn="l">
              <a:buNone/>
            </a:pPr>
            <a:endParaRPr lang="it-IT" b="1" i="0" dirty="0">
              <a:solidFill>
                <a:srgbClr val="3A3A3A"/>
              </a:solidFill>
              <a:effectLst/>
              <a:latin typeface="Open San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79679" y="4230716"/>
            <a:ext cx="6096000" cy="18374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Nelle </a:t>
            </a:r>
            <a:r>
              <a:rPr lang="it-IT" b="1" dirty="0"/>
              <a:t>strutture fetali</a:t>
            </a:r>
            <a:r>
              <a:rPr lang="it-IT" dirty="0"/>
              <a:t>, come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it-IT" dirty="0"/>
              <a:t>la placenta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it-IT" dirty="0"/>
              <a:t>il cordone ombelicale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it-IT" dirty="0"/>
              <a:t>liquido amniotico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it-IT" dirty="0"/>
              <a:t>meconio </a:t>
            </a:r>
          </a:p>
          <a:p>
            <a:pPr marL="342900" indent="-342900">
              <a:lnSpc>
                <a:spcPct val="90000"/>
              </a:lnSpc>
            </a:pPr>
            <a:r>
              <a:rPr lang="it-IT" dirty="0"/>
              <a:t>molti Autori hanno più volte isolato un pool microbico residenziale ma i dati sono incoerenti</a:t>
            </a:r>
          </a:p>
        </p:txBody>
      </p:sp>
      <p:pic>
        <p:nvPicPr>
          <p:cNvPr id="38914" name="Picture 2" descr="Microbiota, leaky gut syndrome and gut-related diseases"/>
          <p:cNvPicPr>
            <a:picLocks noChangeAspect="1" noChangeArrowheads="1"/>
          </p:cNvPicPr>
          <p:nvPr/>
        </p:nvPicPr>
        <p:blipFill>
          <a:blip r:embed="rId3" cstate="print"/>
          <a:srcRect t="19061"/>
          <a:stretch>
            <a:fillRect/>
          </a:stretch>
        </p:blipFill>
        <p:spPr bwMode="auto">
          <a:xfrm>
            <a:off x="6868851" y="3623245"/>
            <a:ext cx="5323149" cy="3234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003723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CD3395-2865-43C3-9D2E-210573420C39}"/>
              </a:ext>
            </a:extLst>
          </p:cNvPr>
          <p:cNvSpPr txBox="1"/>
          <p:nvPr/>
        </p:nvSpPr>
        <p:spPr>
          <a:xfrm>
            <a:off x="6516356" y="799803"/>
            <a:ext cx="5506249" cy="6147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effectLst/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</a:pPr>
            <a:r>
              <a:rPr lang="en-US" sz="2300" dirty="0" err="1">
                <a:effectLst/>
              </a:rPr>
              <a:t>Porta</a:t>
            </a:r>
            <a:r>
              <a:rPr lang="en-US" sz="2300" dirty="0">
                <a:effectLst/>
              </a:rPr>
              <a:t> a «</a:t>
            </a:r>
            <a:r>
              <a:rPr lang="en-US" sz="2300" b="1" dirty="0" err="1">
                <a:solidFill>
                  <a:srgbClr val="FF0000"/>
                </a:solidFill>
                <a:effectLst/>
              </a:rPr>
              <a:t>tolleranza</a:t>
            </a:r>
            <a:r>
              <a:rPr lang="en-US" sz="2300" b="1" dirty="0">
                <a:solidFill>
                  <a:srgbClr val="FF0000"/>
                </a:solidFill>
                <a:effectLst/>
              </a:rPr>
              <a:t>” </a:t>
            </a:r>
            <a:r>
              <a:rPr lang="en-US" sz="2300" b="1" dirty="0" err="1">
                <a:solidFill>
                  <a:srgbClr val="FF0000"/>
                </a:solidFill>
                <a:effectLst/>
              </a:rPr>
              <a:t>immunologica</a:t>
            </a:r>
            <a:r>
              <a:rPr lang="en-US" sz="2300" b="1" dirty="0">
                <a:solidFill>
                  <a:srgbClr val="FF0000"/>
                </a:solidFill>
                <a:effectLst/>
              </a:rPr>
              <a:t>» </a:t>
            </a:r>
            <a:r>
              <a:rPr lang="en-US" sz="2300" dirty="0">
                <a:effectLst/>
              </a:rPr>
              <a:t>verso un pool di </a:t>
            </a:r>
            <a:r>
              <a:rPr lang="en-US" sz="2300" dirty="0" err="1">
                <a:effectLst/>
              </a:rPr>
              <a:t>batteri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fondamentali</a:t>
            </a:r>
            <a:r>
              <a:rPr lang="en-US" sz="2300" dirty="0">
                <a:effectLst/>
              </a:rPr>
              <a:t> per il </a:t>
            </a:r>
            <a:r>
              <a:rPr lang="en-US" sz="2300" dirty="0" err="1">
                <a:effectLst/>
              </a:rPr>
              <a:t>metabolismo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feto-neonatale</a:t>
            </a:r>
            <a:r>
              <a:rPr lang="en-US" sz="2300" dirty="0">
                <a:effectLst/>
              </a:rPr>
              <a:t>.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</a:pPr>
            <a:endParaRPr lang="en-US" sz="2300" dirty="0">
              <a:effectLst/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ffectLst/>
              </a:rPr>
              <a:t>Questa prima </a:t>
            </a:r>
            <a:r>
              <a:rPr lang="en-US" sz="2300" dirty="0" err="1">
                <a:effectLst/>
              </a:rPr>
              <a:t>dotazione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microbiotica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viene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definita</a:t>
            </a:r>
            <a:r>
              <a:rPr lang="en-US" sz="2300" dirty="0">
                <a:effectLst/>
              </a:rPr>
              <a:t>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 CORE MICROBIOTA.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</a:pPr>
            <a:endParaRPr lang="en-US" sz="23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ffectLst/>
              </a:rPr>
              <a:t>E’ con </a:t>
            </a:r>
            <a:r>
              <a:rPr lang="en-US" sz="2300" dirty="0" err="1">
                <a:effectLst/>
              </a:rPr>
              <a:t>questi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batteri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che</a:t>
            </a:r>
            <a:r>
              <a:rPr lang="en-US" sz="2300" dirty="0">
                <a:effectLst/>
              </a:rPr>
              <a:t> in </a:t>
            </a:r>
            <a:r>
              <a:rPr lang="en-US" sz="2300" dirty="0" err="1">
                <a:effectLst/>
              </a:rPr>
              <a:t>fase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precocissima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siamo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entrati</a:t>
            </a:r>
            <a:r>
              <a:rPr lang="en-US" sz="2300" dirty="0">
                <a:effectLst/>
              </a:rPr>
              <a:t> in </a:t>
            </a:r>
            <a:r>
              <a:rPr lang="en-US" sz="2300" dirty="0" err="1">
                <a:effectLst/>
              </a:rPr>
              <a:t>contatto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generando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tolleranza</a:t>
            </a:r>
            <a:r>
              <a:rPr lang="en-US" sz="2300" dirty="0">
                <a:effectLst/>
              </a:rPr>
              <a:t> </a:t>
            </a:r>
            <a:r>
              <a:rPr lang="en-US" sz="2300" dirty="0" err="1">
                <a:effectLst/>
              </a:rPr>
              <a:t>immunologica</a:t>
            </a:r>
            <a:r>
              <a:rPr lang="en-US" sz="2300" dirty="0">
                <a:effectLst/>
              </a:rPr>
              <a:t>, </a:t>
            </a:r>
            <a:r>
              <a:rPr lang="en-US" sz="2300" dirty="0" err="1">
                <a:effectLst/>
              </a:rPr>
              <a:t>imparando</a:t>
            </a:r>
            <a:r>
              <a:rPr lang="en-US" sz="2300" dirty="0">
                <a:effectLst/>
              </a:rPr>
              <a:t> a </a:t>
            </a:r>
            <a:r>
              <a:rPr lang="en-US" sz="2300" dirty="0" err="1">
                <a:effectLst/>
              </a:rPr>
              <a:t>riconoscerli</a:t>
            </a:r>
            <a:r>
              <a:rPr lang="en-US" sz="2300" dirty="0">
                <a:effectLst/>
              </a:rPr>
              <a:t> come “amici”.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FFFAE23-0197-4EB5-9855-1E6B219A1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3" y="0"/>
            <a:ext cx="11628546" cy="799804"/>
          </a:xfrm>
        </p:spPr>
        <p:txBody>
          <a:bodyPr>
            <a:normAutofit/>
          </a:bodyPr>
          <a:lstStyle/>
          <a:p>
            <a:r>
              <a:rPr lang="en-US" sz="1100" i="1" dirty="0"/>
              <a:t> Advances in Nutrition, Volume 5, Issue 6, 1 November 2014</a:t>
            </a:r>
            <a:br>
              <a:rPr lang="en-US" sz="1100" i="1" dirty="0"/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Origin of Human Milk Bacteria: Is There a Bacterial </a:t>
            </a:r>
            <a:r>
              <a:rPr lang="en-US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Entero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-Mammary Pathway during Late Pregnancy and Lactation? 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00" i="1" dirty="0"/>
              <a:t>Juan M. Rodríguez. </a:t>
            </a:r>
            <a:br>
              <a:rPr lang="en-US" sz="1100" i="1" dirty="0"/>
            </a:br>
            <a:endParaRPr lang="it-IT" sz="11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379172-0217-4E8B-9EFF-06910B216118}"/>
              </a:ext>
            </a:extLst>
          </p:cNvPr>
          <p:cNvSpPr txBox="1"/>
          <p:nvPr/>
        </p:nvSpPr>
        <p:spPr>
          <a:xfrm>
            <a:off x="6400462" y="580809"/>
            <a:ext cx="5355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sz="2800" b="1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ASSE ENTERO-MAMMARIO</a:t>
            </a:r>
          </a:p>
          <a:p>
            <a:pPr marL="0" indent="0" algn="r">
              <a:buNone/>
            </a:pPr>
            <a:r>
              <a:rPr lang="it-IT" sz="2800" dirty="0">
                <a:latin typeface="+mj-lt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100354" name="Picture 2" descr="Coronavirus: cosa fare se sei incinta o se allatti | Alimentipedia.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91" y="1261069"/>
            <a:ext cx="6276868" cy="4707652"/>
          </a:xfrm>
          <a:prstGeom prst="rect">
            <a:avLst/>
          </a:prstGeom>
          <a:noFill/>
        </p:spPr>
      </p:pic>
      <p:pic>
        <p:nvPicPr>
          <p:cNvPr id="100356" name="Picture 4" descr="Amici occasionali e per la vita - Broma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578" y="2900275"/>
            <a:ext cx="2175468" cy="1665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tangolo 8"/>
          <p:cNvSpPr/>
          <p:nvPr/>
        </p:nvSpPr>
        <p:spPr>
          <a:xfrm>
            <a:off x="128953" y="6017770"/>
            <a:ext cx="11622593" cy="8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Il   native core </a:t>
            </a:r>
            <a:r>
              <a:rPr lang="en-US" dirty="0" err="1"/>
              <a:t>microbiota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 e </a:t>
            </a:r>
            <a:r>
              <a:rPr lang="en-US" dirty="0" err="1"/>
              <a:t>sano</a:t>
            </a:r>
            <a:r>
              <a:rPr lang="en-US" dirty="0"/>
              <a:t> </a:t>
            </a:r>
            <a:r>
              <a:rPr lang="en-US" dirty="0" err="1"/>
              <a:t>rimane</a:t>
            </a:r>
            <a:r>
              <a:rPr lang="en-US" dirty="0"/>
              <a:t> </a:t>
            </a:r>
            <a:r>
              <a:rPr lang="en-US" dirty="0" err="1"/>
              <a:t>relativamente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stabili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per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tutta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la vita 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(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resilienza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111008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0D2600-9491-47A8-858B-9C4497F1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6" y="355508"/>
            <a:ext cx="5650523" cy="6357259"/>
          </a:xfrm>
        </p:spPr>
        <p:txBody>
          <a:bodyPr>
            <a:noAutofit/>
          </a:bodyPr>
          <a:lstStyle/>
          <a:p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I </a:t>
            </a:r>
            <a:r>
              <a:rPr lang="it-IT" sz="1800" b="0" i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Bifidobacterium</a:t>
            </a: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 e i </a:t>
            </a:r>
            <a:r>
              <a:rPr lang="it-IT" sz="1800" b="0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Lactobacillus</a:t>
            </a: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 sono capaci di produrre vitamine tra cui 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Open Sans"/>
              </a:rPr>
              <a:t>l’acido </a:t>
            </a:r>
            <a:r>
              <a:rPr lang="it-IT" sz="1800" b="1" dirty="0">
                <a:solidFill>
                  <a:srgbClr val="FF0000"/>
                </a:solidFill>
                <a:latin typeface="Open Sans"/>
              </a:rPr>
              <a:t>folico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, importante nella generazione di SAM (</a:t>
            </a:r>
            <a:r>
              <a:rPr lang="it-IT" sz="1800" dirty="0" err="1">
                <a:solidFill>
                  <a:srgbClr val="3A3A3A"/>
                </a:solidFill>
                <a:latin typeface="Open Sans"/>
              </a:rPr>
              <a:t>S-adenosil-metionina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), il principale donatore di metile per l’enzima </a:t>
            </a:r>
            <a:r>
              <a:rPr lang="it-IT" sz="1800" i="1" dirty="0">
                <a:solidFill>
                  <a:srgbClr val="3A3A3A"/>
                </a:solidFill>
                <a:latin typeface="Open Sans"/>
              </a:rPr>
              <a:t>DNA </a:t>
            </a:r>
            <a:r>
              <a:rPr lang="it-IT" sz="1800" i="1" dirty="0" err="1">
                <a:solidFill>
                  <a:srgbClr val="3A3A3A"/>
                </a:solidFill>
                <a:latin typeface="Open Sans"/>
              </a:rPr>
              <a:t>metil-transferasi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 (DNMT) con una buona </a:t>
            </a: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metilazione del DNA.</a:t>
            </a:r>
          </a:p>
          <a:p>
            <a:pPr algn="l">
              <a:buNone/>
            </a:pPr>
            <a:endParaRPr lang="it-IT" sz="1800" b="0" i="0" dirty="0">
              <a:solidFill>
                <a:srgbClr val="3A3A3A"/>
              </a:solidFill>
              <a:effectLst/>
              <a:latin typeface="Open Sans"/>
            </a:endParaRPr>
          </a:p>
          <a:p>
            <a:r>
              <a:rPr lang="it-IT" sz="1800" b="0" i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Escherichia</a:t>
            </a:r>
            <a:r>
              <a:rPr lang="it-IT" sz="1800" b="0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 coli</a:t>
            </a:r>
            <a:r>
              <a:rPr lang="it-IT" sz="18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 </a:t>
            </a: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privata di una fonte esterna di metionina riduce l’efficienza della sintesi di fosfatidilcolina 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nell’ospite. La metionina dietetica modella la composizione del </a:t>
            </a:r>
            <a:r>
              <a:rPr lang="it-IT" sz="1800" dirty="0" err="1">
                <a:solidFill>
                  <a:srgbClr val="3A3A3A"/>
                </a:solidFill>
                <a:latin typeface="Open Sans"/>
              </a:rPr>
              <a:t>microbiota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 e modula anche il metabolismo batterico generando substrati utili per la sintesi dell’</a:t>
            </a:r>
            <a:r>
              <a:rPr lang="it-IT" sz="1800" dirty="0" err="1">
                <a:solidFill>
                  <a:srgbClr val="FF0000"/>
                </a:solidFill>
                <a:latin typeface="Open Sans"/>
              </a:rPr>
              <a:t>S-adenosil-metionina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, necessaria per la metilazione del DNA e per la biosintesi della </a:t>
            </a:r>
            <a:r>
              <a:rPr lang="it-IT" sz="1800" dirty="0">
                <a:solidFill>
                  <a:srgbClr val="FF0000"/>
                </a:solidFill>
                <a:latin typeface="Open Sans"/>
              </a:rPr>
              <a:t>fosfatidilcolina</a:t>
            </a:r>
            <a:r>
              <a:rPr lang="it-IT" sz="1800" dirty="0">
                <a:solidFill>
                  <a:srgbClr val="3A3A3A"/>
                </a:solidFill>
                <a:latin typeface="Open Sans"/>
              </a:rPr>
              <a:t>. </a:t>
            </a:r>
            <a:endParaRPr lang="it-IT" sz="1800" b="0" i="0" dirty="0">
              <a:solidFill>
                <a:srgbClr val="3A3A3A"/>
              </a:solidFill>
              <a:effectLst/>
              <a:latin typeface="Open Sans"/>
            </a:endParaRPr>
          </a:p>
          <a:p>
            <a:pPr>
              <a:buNone/>
            </a:pPr>
            <a:endParaRPr lang="it-IT" sz="1600" dirty="0"/>
          </a:p>
        </p:txBody>
      </p:sp>
      <p:pic>
        <p:nvPicPr>
          <p:cNvPr id="36866" name="Picture 2" descr="Zolfo e alimentazione, un&amp;#39;accoppiata vincente – Vivilight"/>
          <p:cNvPicPr>
            <a:picLocks noChangeAspect="1" noChangeArrowheads="1"/>
          </p:cNvPicPr>
          <p:nvPr/>
        </p:nvPicPr>
        <p:blipFill>
          <a:blip r:embed="rId3" cstate="print"/>
          <a:srcRect t="8202" b="3340"/>
          <a:stretch>
            <a:fillRect/>
          </a:stretch>
        </p:blipFill>
        <p:spPr bwMode="auto">
          <a:xfrm>
            <a:off x="7013750" y="0"/>
            <a:ext cx="4803112" cy="6668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747663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1FCDC4-9484-40A0-AAAC-0BEAAD54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8" y="506313"/>
            <a:ext cx="10515600" cy="4160520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Font typeface="Wingdings"/>
              <a:buChar char="à"/>
            </a:pPr>
            <a:r>
              <a:rPr lang="it-IT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Composti bioattivi </a:t>
            </a: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provenienti da varie fonti dietetiche, tra cui 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 err="1">
                <a:solidFill>
                  <a:srgbClr val="3A3A3A"/>
                </a:solidFill>
                <a:effectLst/>
                <a:latin typeface="Open Sans"/>
              </a:rPr>
              <a:t>thè</a:t>
            </a: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 verde</a:t>
            </a:r>
            <a:endParaRPr lang="it-IT" dirty="0">
              <a:solidFill>
                <a:srgbClr val="3A3A3A"/>
              </a:solidFill>
              <a:latin typeface="Open San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Frutta rossa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Bacche</a:t>
            </a:r>
            <a:endParaRPr lang="it-IT" dirty="0">
              <a:solidFill>
                <a:srgbClr val="3A3A3A"/>
              </a:solidFill>
              <a:latin typeface="Open San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Crucifere</a:t>
            </a:r>
            <a:endParaRPr lang="it-IT" dirty="0">
              <a:solidFill>
                <a:srgbClr val="3A3A3A"/>
              </a:solidFill>
              <a:latin typeface="Open San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cibi integrali</a:t>
            </a:r>
            <a:endParaRPr lang="it-IT" dirty="0">
              <a:solidFill>
                <a:srgbClr val="3A3A3A"/>
              </a:solidFill>
              <a:latin typeface="Open San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b="1" i="0" dirty="0">
                <a:solidFill>
                  <a:srgbClr val="3A3A3A"/>
                </a:solidFill>
                <a:effectLst/>
                <a:latin typeface="Open Sans"/>
              </a:rPr>
              <a:t>Pesce</a:t>
            </a:r>
            <a:endParaRPr lang="it-IT" dirty="0">
              <a:solidFill>
                <a:srgbClr val="3A3A3A"/>
              </a:solidFill>
              <a:latin typeface="Open Sans"/>
            </a:endParaRPr>
          </a:p>
          <a:p>
            <a:pPr marL="457200" indent="-457200" algn="l">
              <a:buNone/>
            </a:pP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hanno dimostrato di interagire, sia in </a:t>
            </a:r>
            <a:r>
              <a:rPr lang="it-IT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vitro</a:t>
            </a: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 che in </a:t>
            </a:r>
            <a:r>
              <a:rPr lang="it-IT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coltura</a:t>
            </a:r>
            <a:r>
              <a:rPr lang="it-IT" b="0" i="0" dirty="0">
                <a:solidFill>
                  <a:srgbClr val="3A3A3A"/>
                </a:solidFill>
                <a:effectLst/>
                <a:latin typeface="Open Sans"/>
              </a:rPr>
              <a:t> cellulare, con gli </a:t>
            </a:r>
            <a:r>
              <a:rPr lang="it-IT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enzimi coinvolti nella regolazione epigenetica del </a:t>
            </a:r>
            <a:r>
              <a:rPr lang="it-IT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microbiota</a:t>
            </a:r>
            <a:r>
              <a:rPr lang="it-IT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/>
              </a:rPr>
              <a:t> </a:t>
            </a:r>
            <a:endParaRPr lang="it-IT" b="0" i="0" dirty="0">
              <a:solidFill>
                <a:srgbClr val="3A3A3A"/>
              </a:solidFill>
              <a:effectLst/>
              <a:latin typeface="Open Sans"/>
            </a:endParaRPr>
          </a:p>
          <a:p>
            <a:pPr marL="0" indent="0" algn="l">
              <a:buNone/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262597-F3A9-4ED3-958D-41D16EFEFB63}"/>
              </a:ext>
            </a:extLst>
          </p:cNvPr>
          <p:cNvSpPr txBox="1"/>
          <p:nvPr/>
        </p:nvSpPr>
        <p:spPr>
          <a:xfrm>
            <a:off x="4038600" y="4768340"/>
            <a:ext cx="7768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Chang PV,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Hao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L,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Offermanns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S,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Medzhitov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R. The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microbial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metabolite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butyrate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regulates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intestinal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macrophage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function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via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histone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deacetylase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inhibition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. Proc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Natl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Acad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Sci U S A. 2014; </a:t>
            </a:r>
          </a:p>
          <a:p>
            <a:pPr marL="228600" indent="-228600" algn="l">
              <a:buFont typeface="+mj-lt"/>
              <a:buAutoNum type="arabicPeriod"/>
            </a:pP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Crider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, K.S., Yang, T.P., Berry, R.J., and Bailey, L.B. (2012) Folate and DNA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methylation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: a review of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molecular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mechanisms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and the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evidence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for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folate’s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role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.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Adv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.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Nutr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. 3, 21_38</a:t>
            </a:r>
          </a:p>
          <a:p>
            <a:pPr marL="228600" indent="-228600" algn="l">
              <a:buFont typeface="+mj-lt"/>
              <a:buAutoNum type="arabicPeriod"/>
            </a:pP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Jones P.A. “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Functions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 of DNA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methylation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: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islands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, start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sites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, gene bodies and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beyond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”. 2012; </a:t>
            </a:r>
            <a:r>
              <a:rPr lang="it-IT" sz="1200" b="0" i="0" dirty="0" err="1">
                <a:solidFill>
                  <a:srgbClr val="3A3A3A"/>
                </a:solidFill>
                <a:effectLst/>
                <a:latin typeface="Open Sans"/>
              </a:rPr>
              <a:t>Nat</a:t>
            </a: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. Rev. Genet. 13, 484–492.</a:t>
            </a:r>
          </a:p>
          <a:p>
            <a:pPr marL="228600" indent="-228600" algn="l">
              <a:buFont typeface="+mj-lt"/>
              <a:buAutoNum type="arabicPeriod"/>
            </a:pPr>
            <a:r>
              <a:rPr lang="it-IT" sz="1200" b="0" i="0" dirty="0">
                <a:solidFill>
                  <a:srgbClr val="3A3A3A"/>
                </a:solidFill>
                <a:effectLst/>
                <a:latin typeface="Open Sans"/>
              </a:rPr>
              <a:t>Richmond T.J., Davey C.A. </a:t>
            </a:r>
            <a:r>
              <a:rPr lang="it-IT" sz="1200" dirty="0">
                <a:latin typeface="Open Sans"/>
              </a:rPr>
              <a:t>“The </a:t>
            </a:r>
            <a:r>
              <a:rPr lang="it-IT" sz="1200" dirty="0" err="1">
                <a:latin typeface="Open Sans"/>
              </a:rPr>
              <a:t>structure</a:t>
            </a:r>
            <a:r>
              <a:rPr lang="it-IT" sz="1200" dirty="0">
                <a:latin typeface="Open Sans"/>
              </a:rPr>
              <a:t> of DNA in the </a:t>
            </a:r>
            <a:r>
              <a:rPr lang="it-IT" sz="1200" dirty="0" err="1">
                <a:latin typeface="Open Sans"/>
              </a:rPr>
              <a:t>nucleosome</a:t>
            </a:r>
            <a:r>
              <a:rPr lang="it-IT" sz="1200" dirty="0">
                <a:latin typeface="Open Sans"/>
              </a:rPr>
              <a:t> core”. Nature. 2003; 423:145–150</a:t>
            </a:r>
            <a:endParaRPr lang="it-IT" sz="1200" b="0" i="0" dirty="0">
              <a:effectLst/>
              <a:latin typeface="Open Sans"/>
            </a:endParaRPr>
          </a:p>
        </p:txBody>
      </p:sp>
      <p:pic>
        <p:nvPicPr>
          <p:cNvPr id="34818" name="Picture 2" descr="Frutti rossi: quali sono? Proprietà, benefici e controindicazioni"/>
          <p:cNvPicPr>
            <a:picLocks noChangeAspect="1" noChangeArrowheads="1"/>
          </p:cNvPicPr>
          <p:nvPr/>
        </p:nvPicPr>
        <p:blipFill>
          <a:blip r:embed="rId3" cstate="print"/>
          <a:srcRect t="12936" b="9501"/>
          <a:stretch>
            <a:fillRect/>
          </a:stretch>
        </p:blipFill>
        <p:spPr bwMode="auto">
          <a:xfrm>
            <a:off x="5627077" y="880751"/>
            <a:ext cx="5205290" cy="3028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39432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72098-5597-4EE6-A97C-A587BAC5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342" y="3944986"/>
            <a:ext cx="5448924" cy="1325563"/>
          </a:xfrm>
        </p:spPr>
        <p:txBody>
          <a:bodyPr>
            <a:noAutofit/>
          </a:bodyPr>
          <a:lstStyle/>
          <a:p>
            <a:r>
              <a:rPr lang="it-IT" sz="35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L'analisi delle</a:t>
            </a:r>
            <a:r>
              <a:rPr lang="it-IT" sz="3500" i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3500" i="1" dirty="0">
                <a:solidFill>
                  <a:srgbClr val="FF0000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varianti del DNA mitocondriale </a:t>
            </a:r>
            <a:r>
              <a:rPr lang="it-IT" sz="35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associate a quelle del microbiota intestinale suggeriscono che la </a:t>
            </a:r>
            <a:r>
              <a:rPr lang="it-IT" sz="35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diversità delle specie microbiche correla con una migliore capacità </a:t>
            </a:r>
            <a:r>
              <a:rPr lang="it-IT" sz="35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antiosidante</a:t>
            </a:r>
            <a:r>
              <a:rPr lang="it-IT" sz="35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t-IT" sz="3500" b="1" dirty="0">
              <a:highlight>
                <a:srgbClr val="FFFF00"/>
              </a:highligh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F9411D-418E-4026-A193-28FEDA34CC90}"/>
              </a:ext>
            </a:extLst>
          </p:cNvPr>
          <p:cNvSpPr txBox="1"/>
          <p:nvPr/>
        </p:nvSpPr>
        <p:spPr>
          <a:xfrm>
            <a:off x="5560102" y="5620490"/>
            <a:ext cx="64510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Signal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2019 Jul 2;12(588):eaaw3159.</a:t>
            </a:r>
            <a:endParaRPr lang="it-IT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Host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gut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microbiome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diversity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</a:t>
            </a:r>
            <a:r>
              <a:rPr lang="it-IT" sz="14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</a:t>
            </a:r>
            <a:r>
              <a:rPr lang="it-IT" sz="14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ROS</a:t>
            </a:r>
            <a:endParaRPr lang="it-IT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it-IT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 </a:t>
            </a:r>
            <a:r>
              <a:rPr lang="it-IT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YardenI</a:t>
            </a:r>
            <a:r>
              <a:rPr lang="it-IT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</a:t>
            </a:r>
            <a:endParaRPr lang="it-IT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FEB5E924-3D4A-4AE2-96F0-991302D444E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66623"/>
            <a:ext cx="6448608" cy="4576238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5D1F64-770D-4264-B601-A340FAC03429}"/>
              </a:ext>
            </a:extLst>
          </p:cNvPr>
          <p:cNvSpPr txBox="1"/>
          <p:nvPr/>
        </p:nvSpPr>
        <p:spPr>
          <a:xfrm>
            <a:off x="179721" y="150712"/>
            <a:ext cx="78190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A3A3A"/>
                </a:solidFill>
                <a:latin typeface="Open Sans" panose="020B0606030504020204" pitchFamily="34" charset="0"/>
              </a:rPr>
              <a:t>Exercise. Front Physiol. 2017 May. </a:t>
            </a:r>
          </a:p>
          <a:p>
            <a:r>
              <a:rPr lang="en-US" sz="1400" b="0" i="1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The Crosstalk between the Gut Microbiota and Mitochondria during</a:t>
            </a:r>
          </a:p>
          <a:p>
            <a:r>
              <a:rPr lang="en-US" sz="1400" i="1" dirty="0">
                <a:solidFill>
                  <a:srgbClr val="3A3A3A"/>
                </a:solidFill>
                <a:latin typeface="Open Sans" panose="020B0606030504020204" pitchFamily="34" charset="0"/>
              </a:rPr>
              <a:t>Clark A, Mach N. 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44575704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0D2600-9491-47A8-858B-9C4497F1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6" y="355508"/>
            <a:ext cx="11930743" cy="63572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I MITOCONDRI SONO  LA CENTRALE ELETTRICA DELLA CELLULA E SI PENSA ADDIRITTURA CHE ABBIANO AVUTO ORIGINE DAI BATTERI </a:t>
            </a:r>
          </a:p>
          <a:p>
            <a:pPr>
              <a:buNone/>
            </a:pPr>
            <a:endParaRPr lang="it-IT" sz="1800" dirty="0">
              <a:solidFill>
                <a:srgbClr val="3A3A3A"/>
              </a:solidFill>
              <a:latin typeface="Open Sans"/>
            </a:endParaRPr>
          </a:p>
          <a:p>
            <a:pPr>
              <a:buNone/>
            </a:pPr>
            <a:endParaRPr lang="it-IT" sz="1800" b="0" i="0" dirty="0">
              <a:solidFill>
                <a:srgbClr val="3A3A3A"/>
              </a:solidFill>
              <a:effectLst/>
              <a:latin typeface="Open Sans"/>
            </a:endParaRPr>
          </a:p>
          <a:p>
            <a:pPr>
              <a:buNone/>
            </a:pPr>
            <a:endParaRPr lang="it-IT" sz="1800" dirty="0">
              <a:solidFill>
                <a:srgbClr val="3A3A3A"/>
              </a:solidFill>
              <a:latin typeface="Open Sans"/>
            </a:endParaRPr>
          </a:p>
          <a:p>
            <a:pPr>
              <a:buNone/>
            </a:pP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SI PARLA </a:t>
            </a:r>
            <a:r>
              <a:rPr lang="it-IT" sz="1800" b="0" i="0" dirty="0" err="1">
                <a:solidFill>
                  <a:srgbClr val="3A3A3A"/>
                </a:solidFill>
                <a:effectLst/>
                <a:latin typeface="Open Sans"/>
              </a:rPr>
              <a:t>DI</a:t>
            </a: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 INTERFERENZA BIDIREZIONALE FRA </a:t>
            </a:r>
          </a:p>
          <a:p>
            <a:pPr>
              <a:buFont typeface="+mj-lt"/>
              <a:buAutoNum type="arabicPeriod"/>
            </a:pPr>
            <a:r>
              <a:rPr lang="it-IT" sz="1800" dirty="0">
                <a:solidFill>
                  <a:srgbClr val="3A3A3A"/>
                </a:solidFill>
                <a:latin typeface="Open Sans"/>
              </a:rPr>
              <a:t>MICROBIOTA (metaboliti batterici influenzano la funzione dei mitocondri)</a:t>
            </a:r>
          </a:p>
          <a:p>
            <a:pPr>
              <a:buFont typeface="+mj-lt"/>
              <a:buAutoNum type="arabicPeriod"/>
            </a:pPr>
            <a:r>
              <a:rPr lang="it-IT" sz="1800" b="0" i="0" dirty="0">
                <a:solidFill>
                  <a:srgbClr val="3A3A3A"/>
                </a:solidFill>
                <a:effectLst/>
                <a:latin typeface="Open Sans"/>
              </a:rPr>
              <a:t>MITOCONDRI (la biodiversità correla con una &gt; efficienza mitocondriale) </a:t>
            </a:r>
          </a:p>
          <a:p>
            <a:pPr algn="l">
              <a:buNone/>
            </a:pPr>
            <a:endParaRPr lang="it-IT" sz="1800" b="0" i="0" dirty="0">
              <a:solidFill>
                <a:srgbClr val="3A3A3A"/>
              </a:solidFill>
              <a:effectLst/>
              <a:latin typeface="Open Sans"/>
            </a:endParaRPr>
          </a:p>
          <a:p>
            <a:pPr>
              <a:buNone/>
            </a:pPr>
            <a:endParaRPr lang="it-IT" sz="1600" dirty="0"/>
          </a:p>
        </p:txBody>
      </p:sp>
      <p:pic>
        <p:nvPicPr>
          <p:cNvPr id="4" name="Modello 3D 10" descr="Cellula somatica">
            <a:extLst>
              <a:ext uri="{FF2B5EF4-FFF2-40B4-BE49-F238E27FC236}">
                <a16:creationId xmlns:a16="http://schemas.microsoft.com/office/drawing/2014/main" id="{D3B7C3F6-B4A6-4194-9C6D-446EED5487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2108" y="3192496"/>
            <a:ext cx="3990195" cy="258077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5EF4936-C316-4363-AB5F-D9CC891A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719"/>
            <a:ext cx="1121678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3A3A3A"/>
                </a:solidFill>
                <a:latin typeface="Open Sans"/>
              </a:rPr>
              <a:t>Le recenti ricerche stanno evidenziando un “</a:t>
            </a:r>
            <a:r>
              <a:rPr lang="it-IT" dirty="0" err="1">
                <a:solidFill>
                  <a:srgbClr val="3A3A3A"/>
                </a:solidFill>
                <a:latin typeface="Open Sans"/>
              </a:rPr>
              <a:t>crosstalk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” tra </a:t>
            </a:r>
            <a:r>
              <a:rPr lang="it-IT" b="1" dirty="0">
                <a:solidFill>
                  <a:srgbClr val="3A3A3A"/>
                </a:solidFill>
                <a:latin typeface="Open Sans"/>
              </a:rPr>
              <a:t>microbiota intestinale</a:t>
            </a:r>
            <a:r>
              <a:rPr lang="it-IT" dirty="0">
                <a:solidFill>
                  <a:srgbClr val="3A3A3A"/>
                </a:solidFill>
                <a:latin typeface="Open Sans"/>
              </a:rPr>
              <a:t> e i </a:t>
            </a:r>
            <a:r>
              <a:rPr lang="it-IT" b="1" dirty="0">
                <a:solidFill>
                  <a:srgbClr val="3A3A3A"/>
                </a:solidFill>
                <a:latin typeface="Open Sans"/>
              </a:rPr>
              <a:t>mitocondri</a:t>
            </a:r>
            <a:endParaRPr lang="it-IT" b="1" dirty="0"/>
          </a:p>
        </p:txBody>
      </p:sp>
      <p:pic>
        <p:nvPicPr>
          <p:cNvPr id="6" name="Picture 4" descr="Immagine microbo - Disegni Da Stampare Gratis">
            <a:extLst>
              <a:ext uri="{FF2B5EF4-FFF2-40B4-BE49-F238E27FC236}">
                <a16:creationId xmlns:a16="http://schemas.microsoft.com/office/drawing/2014/main" id="{B76FCB31-A1FF-4CC6-9BFE-B2E4FA99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8" y="4702440"/>
            <a:ext cx="1921613" cy="13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rganelle fan (@mitocondreafan) | Twitter">
            <a:extLst>
              <a:ext uri="{FF2B5EF4-FFF2-40B4-BE49-F238E27FC236}">
                <a16:creationId xmlns:a16="http://schemas.microsoft.com/office/drawing/2014/main" id="{52484421-2C7F-41E5-845A-D0BE6448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68" y="4410279"/>
            <a:ext cx="1642422" cy="16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in giù 7">
            <a:extLst>
              <a:ext uri="{FF2B5EF4-FFF2-40B4-BE49-F238E27FC236}">
                <a16:creationId xmlns:a16="http://schemas.microsoft.com/office/drawing/2014/main" id="{59FCD9FB-AE65-4811-9BDE-4942D3A0C3FE}"/>
              </a:ext>
            </a:extLst>
          </p:cNvPr>
          <p:cNvSpPr/>
          <p:nvPr/>
        </p:nvSpPr>
        <p:spPr>
          <a:xfrm rot="16200000" flipH="1">
            <a:off x="3087915" y="4327605"/>
            <a:ext cx="484682" cy="1159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7F12F7E3-F110-474F-A28C-D0D5367235C2}"/>
              </a:ext>
            </a:extLst>
          </p:cNvPr>
          <p:cNvSpPr/>
          <p:nvPr/>
        </p:nvSpPr>
        <p:spPr>
          <a:xfrm rot="5400000" flipH="1">
            <a:off x="3062838" y="4904192"/>
            <a:ext cx="484682" cy="1157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74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33B589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389D3C-F3E2-4689-9573-83E2AF99B3E7}"/>
              </a:ext>
            </a:extLst>
          </p:cNvPr>
          <p:cNvSpPr txBox="1"/>
          <p:nvPr/>
        </p:nvSpPr>
        <p:spPr>
          <a:xfrm>
            <a:off x="902203" y="136525"/>
            <a:ext cx="103845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200" dirty="0"/>
              <a:t>I microbi intestinali hanno 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collettive </a:t>
            </a:r>
            <a:r>
              <a:rPr lang="it-IT" sz="3200" dirty="0"/>
              <a:t>e il loro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metabolismo è cooperativo</a:t>
            </a:r>
            <a:r>
              <a:rPr lang="it-IT" sz="32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9F61B7-B1D7-41AC-90F0-44B9F834F6CB}"/>
              </a:ext>
            </a:extLst>
          </p:cNvPr>
          <p:cNvSpPr txBox="1"/>
          <p:nvPr/>
        </p:nvSpPr>
        <p:spPr>
          <a:xfrm>
            <a:off x="5086200" y="1410814"/>
            <a:ext cx="645682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100" b="1" dirty="0">
                <a:solidFill>
                  <a:srgbClr val="FF0000"/>
                </a:solidFill>
              </a:rPr>
              <a:t>Consorzio   Batterico Funzionale</a:t>
            </a:r>
          </a:p>
        </p:txBody>
      </p:sp>
      <p:pic>
        <p:nvPicPr>
          <p:cNvPr id="26628" name="Picture 4" descr="Prevenzione con l&amp;#39;esame del Microbiota a Primus Forlì Medical Center - GV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27" y="1681005"/>
            <a:ext cx="5900329" cy="4363079"/>
          </a:xfrm>
          <a:prstGeom prst="rect">
            <a:avLst/>
          </a:prstGeom>
          <a:noFill/>
        </p:spPr>
      </p:pic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4722725" y="3913832"/>
          <a:ext cx="7552574" cy="4043585"/>
        </p:xfrm>
        <a:graphic>
          <a:graphicData uri="http://schemas.openxmlformats.org/drawingml/2006/table">
            <a:tbl>
              <a:tblPr/>
              <a:tblGrid>
                <a:gridCol w="755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35852"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 b="1" dirty="0">
                          <a:effectLst/>
                        </a:rPr>
                        <a:t>La supplementazione </a:t>
                      </a:r>
                      <a:r>
                        <a:rPr lang="it-IT" sz="2400" b="1" dirty="0" err="1">
                          <a:solidFill>
                            <a:srgbClr val="FF0000"/>
                          </a:solidFill>
                          <a:effectLst/>
                        </a:rPr>
                        <a:t>pre</a:t>
                      </a: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-natale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1" dirty="0">
                          <a:effectLst/>
                        </a:rPr>
                        <a:t>di probiotici ha effetti preventivi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>
                          <a:solidFill>
                            <a:srgbClr val="FF0000"/>
                          </a:solidFill>
                          <a:effectLst/>
                        </a:rPr>
                        <a:t>sull'eczema infantile</a:t>
                      </a:r>
                      <a:r>
                        <a:rPr lang="it-IT" sz="2400" b="0" dirty="0">
                          <a:effectLst/>
                        </a:rPr>
                        <a:t>, mentre la sola supplementazione postnatale di probiotici sembra essere inefficace</a:t>
                      </a:r>
                    </a:p>
                  </a:txBody>
                  <a:tcPr marL="51486" marR="51486" marT="51486" marB="30891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60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dirty="0">
                          <a:effectLst/>
                        </a:rPr>
                        <a:t>L'uso materno di </a:t>
                      </a:r>
                      <a:r>
                        <a:rPr lang="it-IT" sz="2400" b="1" dirty="0">
                          <a:effectLst/>
                        </a:rPr>
                        <a:t>antibiotici durante la gravidanza </a:t>
                      </a:r>
                      <a:r>
                        <a:rPr lang="it-IT" sz="2400" b="0" dirty="0">
                          <a:effectLst/>
                        </a:rPr>
                        <a:t>è associato ad un </a:t>
                      </a:r>
                      <a:r>
                        <a:rPr lang="it-IT" sz="2400" b="0" dirty="0">
                          <a:solidFill>
                            <a:srgbClr val="FF0000"/>
                          </a:solidFill>
                          <a:effectLst/>
                        </a:rPr>
                        <a:t>aumentato rischio di allergia e sviluppo di asma</a:t>
                      </a:r>
                    </a:p>
                    <a:p>
                      <a:pPr algn="l" fontAlgn="t"/>
                      <a:endParaRPr lang="it-IT" sz="2400" b="0" dirty="0">
                        <a:effectLst/>
                      </a:endParaRPr>
                    </a:p>
                  </a:txBody>
                  <a:tcPr marL="51486" marR="51486" marT="51486" marB="30891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316">
                <a:tc>
                  <a:txBody>
                    <a:bodyPr/>
                    <a:lstStyle/>
                    <a:p>
                      <a:pPr algn="l" fontAlgn="t"/>
                      <a:endParaRPr lang="it-IT" sz="2400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1486" marR="51486" marT="51486" marB="51486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17388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5245" y="475829"/>
            <a:ext cx="8241610" cy="4160520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Jeffry</a:t>
            </a:r>
            <a:r>
              <a:rPr lang="it-IT" dirty="0"/>
              <a:t> Gordon spiega il concetto per analogia con i macro eco-sistemi. Le foreste pluviali in diverse parti del mondo sono molto simili visivamente e in molti aspetti funzionali, ma sono composte da specie diverse che si sono evolute in modo indipendente </a:t>
            </a:r>
          </a:p>
          <a:p>
            <a:endParaRPr lang="it-IT" dirty="0"/>
          </a:p>
        </p:txBody>
      </p:sp>
      <p:pic>
        <p:nvPicPr>
          <p:cNvPr id="4" name="Picture 2" descr="Risultati immagini per foresta pluvi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" y="3255044"/>
            <a:ext cx="5591198" cy="31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isultati immagini per foresta pluvi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993" y="660801"/>
            <a:ext cx="3413750" cy="368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392850" y="4566289"/>
            <a:ext cx="5593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BIODIVERSITA’ DEL </a:t>
            </a:r>
          </a:p>
          <a:p>
            <a:r>
              <a:rPr lang="it-IT" sz="2800" dirty="0"/>
              <a:t>MICROBIOTA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786AF87-782D-4351-9F96-AB43ED88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 Monica Perotti - Genesi del microbiota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9691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980BB99-9E20-4BB9-8930-29E8B291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569" y="206041"/>
            <a:ext cx="3816095" cy="1807305"/>
          </a:xfrm>
        </p:spPr>
        <p:txBody>
          <a:bodyPr>
            <a:normAutofit fontScale="90000"/>
          </a:bodyPr>
          <a:lstStyle/>
          <a:p>
            <a:pPr algn="r"/>
            <a:r>
              <a:rPr lang="it-IT" sz="3400" dirty="0"/>
              <a:t>MARGINI D’OPPORTUNITÀ</a:t>
            </a:r>
            <a:br>
              <a:rPr lang="it-IT" sz="3400" dirty="0"/>
            </a:br>
            <a:endParaRPr lang="it-IT" sz="3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A543FB-7008-4140-9C92-2B4E7AED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68" y="879565"/>
            <a:ext cx="6417129" cy="4189198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 primi 1000 giorni di vita dovremmo percepirli come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UNA CRUCIALE </a:t>
            </a:r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FINESTRA DI OPPORTUNITA</a:t>
            </a:r>
            <a:r>
              <a:rPr lang="it-IT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durante la quale possono essere adottate misure in grado di preservare o “migliorare” il microbiota del bambino. Durante questo periodo infatti il microbiota del futuro adulto è in divenire, presenta cioè quella instabilità che ci permette d’interferire per plasmarlo verso la sua ottimizzazione.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 rappresenta anche uno spazio di enorme vulnerabilità che va protetto</a:t>
            </a:r>
            <a:endParaRPr lang="it-IT" sz="2400" dirty="0">
              <a:latin typeface="+mj-lt"/>
            </a:endParaRPr>
          </a:p>
        </p:txBody>
      </p:sp>
      <p:pic>
        <p:nvPicPr>
          <p:cNvPr id="262146" name="Picture 2" descr="Gravidanza solidale per Altri secondo noi | Associazione Luca Coscioni"/>
          <p:cNvPicPr>
            <a:picLocks noChangeAspect="1" noChangeArrowheads="1"/>
          </p:cNvPicPr>
          <p:nvPr/>
        </p:nvPicPr>
        <p:blipFill>
          <a:blip r:embed="rId2" cstate="print"/>
          <a:srcRect l="37959"/>
          <a:stretch>
            <a:fillRect/>
          </a:stretch>
        </p:blipFill>
        <p:spPr bwMode="auto">
          <a:xfrm>
            <a:off x="7560168" y="2032261"/>
            <a:ext cx="3915294" cy="3539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993024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3024718" y="2492375"/>
            <a:ext cx="623993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  <p:pic>
        <p:nvPicPr>
          <p:cNvPr id="282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2057401"/>
            <a:ext cx="83693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1422400" y="304800"/>
            <a:ext cx="894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GRAZIE PER L’ATTENZIONE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 BUONA VITA  A VOI E ALLE VOSTRE FAMIGLIE </a:t>
            </a:r>
          </a:p>
        </p:txBody>
      </p:sp>
    </p:spTree>
    <p:extLst>
      <p:ext uri="{BB962C8B-B14F-4D97-AF65-F5344CB8AC3E}">
        <p14:creationId xmlns:p14="http://schemas.microsoft.com/office/powerpoint/2010/main" val="3562528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C72D4B-A74F-4422-AEFE-F5F2B2BD5B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8146" y="0"/>
            <a:ext cx="9515707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3AE236-C361-4B7F-8C59-7D7F928B7F49}"/>
              </a:ext>
            </a:extLst>
          </p:cNvPr>
          <p:cNvSpPr txBox="1"/>
          <p:nvPr/>
        </p:nvSpPr>
        <p:spPr>
          <a:xfrm>
            <a:off x="1158581" y="2241873"/>
            <a:ext cx="101461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Il corpo umano è lo specchio biologico di questa rete di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NT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ORMONI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SEGNALI 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/>
            <a:endParaRPr lang="it-IT" sz="2400" dirty="0"/>
          </a:p>
          <a:p>
            <a:pPr marL="457200" indent="-457200"/>
            <a:endParaRPr lang="it-IT" sz="2400" dirty="0"/>
          </a:p>
          <a:p>
            <a:pPr marL="457200" indent="-457200"/>
            <a:endParaRPr lang="it-IT" sz="2400" dirty="0"/>
          </a:p>
          <a:p>
            <a:pPr marL="457200" indent="-457200"/>
            <a:r>
              <a:rPr lang="it-IT" sz="2400" dirty="0"/>
              <a:t>Che hanno una serie  infinita di  interfacce e connessioni. </a:t>
            </a:r>
          </a:p>
          <a:p>
            <a:r>
              <a:rPr lang="it-IT" sz="2400" dirty="0"/>
              <a:t>E’ un Sistema integrato dove le informazioni viaggiano </a:t>
            </a:r>
          </a:p>
          <a:p>
            <a:r>
              <a:rPr lang="it-IT" sz="2400" dirty="0"/>
              <a:t>bi-</a:t>
            </a:r>
            <a:r>
              <a:rPr lang="it-IT" sz="2400" dirty="0" err="1"/>
              <a:t>direzionalmente</a:t>
            </a:r>
            <a:r>
              <a:rPr lang="it-IT" sz="2400" dirty="0"/>
              <a:t> attraverso sia canali chimici che fisici.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5350EE-823A-4D37-BC2A-509C276E6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Dentro di noi sin dalle prime fasi di sviluppo dell’embrione si forma una rete di comunicazione </a:t>
            </a:r>
          </a:p>
        </p:txBody>
      </p:sp>
    </p:spTree>
    <p:extLst>
      <p:ext uri="{BB962C8B-B14F-4D97-AF65-F5344CB8AC3E}">
        <p14:creationId xmlns:p14="http://schemas.microsoft.com/office/powerpoint/2010/main" val="118315456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eggere i qubit come far cadere il domino: un nuovo approccio verso il  computer quantistico | universe-journal">
            <a:extLst>
              <a:ext uri="{FF2B5EF4-FFF2-40B4-BE49-F238E27FC236}">
                <a16:creationId xmlns:a16="http://schemas.microsoft.com/office/drawing/2014/main" id="{1C64AFB2-AF7F-4A68-A0D3-A5B3D6988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6893" b="-1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5F5A44-A7E3-4551-B107-28CE4E7D7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3773250"/>
            <a:ext cx="5552089" cy="15447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/>
              <a:t>Siamo un sistema allargato definito </a:t>
            </a:r>
            <a:r>
              <a:rPr lang="it-IT" b="1" dirty="0" err="1"/>
              <a:t>olobionte</a:t>
            </a:r>
            <a:r>
              <a:rPr lang="it-IT" b="1" dirty="0"/>
              <a:t> </a:t>
            </a:r>
            <a:r>
              <a:rPr lang="it-IT" dirty="0"/>
              <a:t>costituito dall’insieme dell’organismo ospite e dai microrganismi simbionti che “vivono con noi”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87FD207-E12C-4F23-AB6D-177E8CC0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65" y="6366399"/>
            <a:ext cx="489414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dirty="0"/>
              <a:t>Frase </a:t>
            </a:r>
            <a:r>
              <a:rPr lang="it-IT" dirty="0" err="1"/>
              <a:t>tartta</a:t>
            </a:r>
            <a:r>
              <a:rPr lang="it-IT" dirty="0"/>
              <a:t> da Dr Monica </a:t>
            </a:r>
            <a:r>
              <a:rPr lang="it-IT" dirty="0" err="1"/>
              <a:t>Perotti</a:t>
            </a:r>
            <a:r>
              <a:rPr lang="it-IT" dirty="0"/>
              <a:t> - Genesi del </a:t>
            </a:r>
            <a:r>
              <a:rPr lang="it-IT" dirty="0" err="1"/>
              <a:t>microbiota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D4D860-983E-4E60-8E7E-A16ADD3170E7}"/>
              </a:ext>
            </a:extLst>
          </p:cNvPr>
          <p:cNvSpPr txBox="1"/>
          <p:nvPr/>
        </p:nvSpPr>
        <p:spPr>
          <a:xfrm>
            <a:off x="3573325" y="121560"/>
            <a:ext cx="583761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rgbClr val="000000"/>
                </a:solidFill>
                <a:effectLst/>
                <a:latin typeface="Montserrat"/>
              </a:rPr>
              <a:t>Questo sottolinea 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Montserrat"/>
              </a:rPr>
              <a:t>l’importanza dell’alimentazione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Montserrat"/>
              </a:rPr>
              <a:t> in quel delicato periodo e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Montserrat"/>
              </a:rPr>
              <a:t>l’attività distruttiva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Montserrat"/>
              </a:rPr>
              <a:t>collegata al consumo </a:t>
            </a:r>
            <a:r>
              <a:rPr lang="it-IT" sz="2000" b="0" i="0" u="sng" dirty="0">
                <a:solidFill>
                  <a:srgbClr val="000000"/>
                </a:solidFill>
                <a:effectLst/>
                <a:latin typeface="Montserrat"/>
              </a:rPr>
              <a:t>di cibi industriali, dolcificanti, conservanti e coloranti.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Montserrat"/>
              </a:rPr>
              <a:t> </a:t>
            </a:r>
            <a:endParaRPr lang="it-IT" sz="2000" b="1" dirty="0">
              <a:solidFill>
                <a:srgbClr val="FF0000"/>
              </a:solidFill>
              <a:latin typeface="proxima-nova"/>
            </a:endParaRPr>
          </a:p>
        </p:txBody>
      </p:sp>
    </p:spTree>
    <p:extLst>
      <p:ext uri="{BB962C8B-B14F-4D97-AF65-F5344CB8AC3E}">
        <p14:creationId xmlns:p14="http://schemas.microsoft.com/office/powerpoint/2010/main" val="190221494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42335" y="404813"/>
            <a:ext cx="11334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>
              <a:spcBef>
                <a:spcPct val="20000"/>
              </a:spcBef>
            </a:pPr>
            <a:r>
              <a:rPr lang="de-DE" altLang="it-IT" sz="4000" dirty="0">
                <a:latin typeface="Helvetica" pitchFamily="34" charset="0"/>
              </a:rPr>
              <a:t>E‘ </a:t>
            </a:r>
            <a:r>
              <a:rPr lang="de-DE" altLang="it-IT" sz="4000" dirty="0" err="1">
                <a:latin typeface="Helvetica" pitchFamily="34" charset="0"/>
              </a:rPr>
              <a:t>importante</a:t>
            </a:r>
            <a:r>
              <a:rPr lang="de-DE" altLang="it-IT" sz="4000" dirty="0">
                <a:latin typeface="Helvetica" pitchFamily="34" charset="0"/>
              </a:rPr>
              <a:t> la </a:t>
            </a:r>
            <a:r>
              <a:rPr lang="de-DE" altLang="it-IT" sz="4000" dirty="0" err="1">
                <a:latin typeface="Helvetica" pitchFamily="34" charset="0"/>
              </a:rPr>
              <a:t>consapevolezza</a:t>
            </a:r>
            <a:r>
              <a:rPr lang="de-DE" altLang="it-IT" sz="4000" dirty="0">
                <a:latin typeface="Helvetica" pitchFamily="34" charset="0"/>
              </a:rPr>
              <a:t> </a:t>
            </a:r>
            <a:r>
              <a:rPr lang="de-DE" altLang="it-IT" sz="4000" dirty="0" err="1">
                <a:latin typeface="Helvetica" pitchFamily="34" charset="0"/>
              </a:rPr>
              <a:t>dei</a:t>
            </a:r>
            <a:r>
              <a:rPr lang="de-DE" altLang="it-IT" sz="4000" dirty="0">
                <a:latin typeface="Helvetica" pitchFamily="34" charset="0"/>
              </a:rPr>
              <a:t>  </a:t>
            </a:r>
            <a:r>
              <a:rPr lang="de-DE" altLang="it-IT" sz="4000" dirty="0" err="1">
                <a:latin typeface="Helvetica" pitchFamily="34" charset="0"/>
              </a:rPr>
              <a:t>genitori</a:t>
            </a:r>
            <a:r>
              <a:rPr lang="de-DE" altLang="it-IT" sz="4000" dirty="0">
                <a:latin typeface="Helvetica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0000"/>
              </a:solidFill>
            </a:endParaRPr>
          </a:p>
          <a:p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213156" y="1459890"/>
            <a:ext cx="1152834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>
              <a:spcBef>
                <a:spcPct val="20000"/>
              </a:spcBef>
            </a:pP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In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particolare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della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madre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sia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nella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fase del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concepimento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che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di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tutta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la </a:t>
            </a:r>
            <a:r>
              <a:rPr lang="de-DE" altLang="it-IT" sz="3200" dirty="0" err="1">
                <a:solidFill>
                  <a:srgbClr val="FF0000"/>
                </a:solidFill>
                <a:latin typeface="Helvetica" pitchFamily="34" charset="0"/>
              </a:rPr>
              <a:t>gestazione</a:t>
            </a:r>
            <a:r>
              <a:rPr lang="de-DE" altLang="it-IT" sz="3200" dirty="0">
                <a:solidFill>
                  <a:srgbClr val="FF0000"/>
                </a:solidFill>
                <a:latin typeface="Helvetica" pitchFamily="34" charset="0"/>
              </a:rPr>
              <a:t>  </a:t>
            </a:r>
          </a:p>
          <a:p>
            <a:r>
              <a:rPr lang="it-IT" altLang="it-IT" sz="2700" b="1" i="1" dirty="0">
                <a:solidFill>
                  <a:srgbClr val="0070C0"/>
                </a:solidFill>
              </a:rPr>
              <a:t>Perché quadri </a:t>
            </a:r>
            <a:r>
              <a:rPr lang="it-IT" altLang="it-IT" sz="2700" b="1" i="1" dirty="0" err="1">
                <a:solidFill>
                  <a:srgbClr val="0070C0"/>
                </a:solidFill>
              </a:rPr>
              <a:t>disbiotici</a:t>
            </a:r>
            <a:r>
              <a:rPr lang="it-IT" altLang="it-IT" sz="2700" b="1" i="1" dirty="0">
                <a:solidFill>
                  <a:srgbClr val="0070C0"/>
                </a:solidFill>
              </a:rPr>
              <a:t> del bambino sono stati associati a:</a:t>
            </a:r>
          </a:p>
          <a:p>
            <a:pPr lvl="0" defTabSz="914377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IBD </a:t>
            </a:r>
          </a:p>
          <a:p>
            <a:pPr lvl="0" defTabSz="914377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IBS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Malattie metaboliche (diabete e l’obesità)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Neoplasie come colon-retto e seno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Malattie autoimmuni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malattie allergiche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Asma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Ansia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Depressione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SM </a:t>
            </a: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r>
              <a:rPr lang="it-IT" altLang="it-IT" sz="2700" dirty="0">
                <a:latin typeface="Helvetica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2700" dirty="0">
              <a:latin typeface="Helvetica" pitchFamily="34" charset="0"/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endParaRPr lang="de-DE" altLang="it-IT" sz="3700" dirty="0">
              <a:solidFill>
                <a:srgbClr val="FFFF00"/>
              </a:solidFill>
            </a:endParaRPr>
          </a:p>
        </p:txBody>
      </p:sp>
      <p:pic>
        <p:nvPicPr>
          <p:cNvPr id="58370" name="Picture 2" descr="Concepimento, fra scienza e leggende | UPPA.it"/>
          <p:cNvPicPr>
            <a:picLocks noChangeAspect="1" noChangeArrowheads="1"/>
          </p:cNvPicPr>
          <p:nvPr/>
        </p:nvPicPr>
        <p:blipFill>
          <a:blip r:embed="rId3" cstate="print"/>
          <a:srcRect r="17441"/>
          <a:stretch>
            <a:fillRect/>
          </a:stretch>
        </p:blipFill>
        <p:spPr bwMode="auto">
          <a:xfrm>
            <a:off x="7229790" y="3482898"/>
            <a:ext cx="4376056" cy="3040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17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www.frontiersin.org/files/Articles/151578/fmicb-06-01050-HTML/image_m/fmicb-06-01050-g001.jpg">
            <a:extLst>
              <a:ext uri="{FF2B5EF4-FFF2-40B4-BE49-F238E27FC236}">
                <a16:creationId xmlns:a16="http://schemas.microsoft.com/office/drawing/2014/main" id="{475A18B7-5AE3-4FE1-87DD-AA2C376B7A2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853" y="643467"/>
            <a:ext cx="7987191" cy="5571066"/>
          </a:xfrm>
          <a:prstGeom prst="rect">
            <a:avLst/>
          </a:prstGeom>
          <a:noFill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EA061FD-7387-4206-A177-CD15C6DB530B}"/>
              </a:ext>
            </a:extLst>
          </p:cNvPr>
          <p:cNvSpPr/>
          <p:nvPr/>
        </p:nvSpPr>
        <p:spPr>
          <a:xfrm>
            <a:off x="10017044" y="950052"/>
            <a:ext cx="213431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Front.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Microbiol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., 06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October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2015 https://doi.org/10.3389/fmicb.2015.01050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Human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microbiomes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their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roles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dysbiosis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common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diseases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novel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therapeutic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approaches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José E.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Belizário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* and Mauro Napolitano</a:t>
            </a:r>
          </a:p>
        </p:txBody>
      </p:sp>
      <p:sp>
        <p:nvSpPr>
          <p:cNvPr id="2" name="Connettore 1">
            <a:extLst>
              <a:ext uri="{FF2B5EF4-FFF2-40B4-BE49-F238E27FC236}">
                <a16:creationId xmlns:a16="http://schemas.microsoft.com/office/drawing/2014/main" id="{FE6FEA3B-3A47-4C70-981A-2280643100FB}"/>
              </a:ext>
            </a:extLst>
          </p:cNvPr>
          <p:cNvSpPr/>
          <p:nvPr/>
        </p:nvSpPr>
        <p:spPr>
          <a:xfrm>
            <a:off x="6724659" y="2798037"/>
            <a:ext cx="3615655" cy="3691156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21B1B9-1192-4F93-853E-BFE3455F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 Monica Perotti - Genesi del microbiota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16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2E4EC6-3EC6-434B-BDA3-A2F8F79E6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200" r="15200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435C2E-4F3A-4210-AE4D-C22C4F00E84E}"/>
              </a:ext>
            </a:extLst>
          </p:cNvPr>
          <p:cNvSpPr txBox="1"/>
          <p:nvPr/>
        </p:nvSpPr>
        <p:spPr>
          <a:xfrm>
            <a:off x="0" y="4330767"/>
            <a:ext cx="6832191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8" lvl="1"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/>
              <a:t>Quindi</a:t>
            </a:r>
            <a:r>
              <a:rPr lang="en-US" sz="2600" dirty="0"/>
              <a:t> u</a:t>
            </a:r>
            <a:r>
              <a:rPr lang="en-US" sz="2600" dirty="0">
                <a:effectLst/>
              </a:rPr>
              <a:t>na </a:t>
            </a:r>
            <a:r>
              <a:rPr lang="en-US" sz="2600" b="1" dirty="0" err="1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corretta</a:t>
            </a:r>
            <a:r>
              <a:rPr lang="en-US" sz="2600" b="1" dirty="0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costruzione</a:t>
            </a:r>
            <a:r>
              <a:rPr lang="en-US" sz="2600" b="1" dirty="0">
                <a:effectLst/>
                <a:highlight>
                  <a:srgbClr val="C0C0C0"/>
                </a:highlight>
              </a:rPr>
              <a:t> </a:t>
            </a:r>
            <a:r>
              <a:rPr lang="en-US" sz="2600" dirty="0">
                <a:effectLst/>
              </a:rPr>
              <a:t>del microbiota </a:t>
            </a:r>
            <a:r>
              <a:rPr lang="en-US" sz="2600" dirty="0" err="1">
                <a:effectLst/>
              </a:rPr>
              <a:t>intestinale</a:t>
            </a:r>
            <a:r>
              <a:rPr lang="en-US" sz="2600" dirty="0">
                <a:effectLst/>
              </a:rPr>
              <a:t>, </a:t>
            </a:r>
            <a:r>
              <a:rPr lang="en-US" sz="2600" dirty="0" err="1">
                <a:effectLst/>
              </a:rPr>
              <a:t>nei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primi</a:t>
            </a:r>
            <a:r>
              <a:rPr lang="en-US" sz="2600" dirty="0">
                <a:effectLst/>
              </a:rPr>
              <a:t> anni di vita, è di </a:t>
            </a:r>
            <a:r>
              <a:rPr lang="en-US" sz="2600" dirty="0" err="1">
                <a:effectLst/>
              </a:rPr>
              <a:t>fondamentale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importanza</a:t>
            </a:r>
            <a:r>
              <a:rPr lang="en-US" sz="2600" dirty="0">
                <a:effectLst/>
              </a:rPr>
              <a:t> per </a:t>
            </a:r>
            <a:r>
              <a:rPr lang="en-US" sz="2600" dirty="0" err="1">
                <a:effectLst/>
              </a:rPr>
              <a:t>porre</a:t>
            </a:r>
            <a:r>
              <a:rPr lang="en-US" sz="2600" dirty="0">
                <a:effectLst/>
              </a:rPr>
              <a:t> le </a:t>
            </a:r>
            <a:r>
              <a:rPr lang="en-US" sz="2600" dirty="0" err="1">
                <a:effectLst/>
              </a:rPr>
              <a:t>basi</a:t>
            </a:r>
            <a:r>
              <a:rPr lang="en-US" sz="2600" dirty="0">
                <a:effectLst/>
              </a:rPr>
              <a:t> di </a:t>
            </a:r>
            <a:r>
              <a:rPr lang="en-US" sz="2600" b="1" dirty="0">
                <a:effectLst/>
              </a:rPr>
              <a:t>salute/</a:t>
            </a:r>
            <a:r>
              <a:rPr lang="en-US" sz="2600" b="1" dirty="0" err="1">
                <a:effectLst/>
              </a:rPr>
              <a:t>malattia</a:t>
            </a:r>
            <a:r>
              <a:rPr lang="en-US" sz="2600" dirty="0">
                <a:effectLst/>
              </a:rPr>
              <a:t> del </a:t>
            </a:r>
            <a:r>
              <a:rPr lang="en-US" sz="2600" b="1" dirty="0" err="1">
                <a:effectLst/>
              </a:rPr>
              <a:t>futuro</a:t>
            </a:r>
            <a:r>
              <a:rPr lang="en-US" sz="2600" b="1" dirty="0">
                <a:effectLst/>
              </a:rPr>
              <a:t> </a:t>
            </a:r>
            <a:r>
              <a:rPr lang="en-US" sz="2600" b="1" dirty="0" err="1">
                <a:effectLst/>
              </a:rPr>
              <a:t>adulto</a:t>
            </a:r>
            <a:r>
              <a:rPr lang="en-US" sz="2600" dirty="0">
                <a:effectLst/>
              </a:rPr>
              <a:t> 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A65C086-B3C8-43FF-A966-636DD6F9D6FA}"/>
              </a:ext>
            </a:extLst>
          </p:cNvPr>
          <p:cNvSpPr txBox="1">
            <a:spLocks/>
          </p:cNvSpPr>
          <p:nvPr/>
        </p:nvSpPr>
        <p:spPr>
          <a:xfrm>
            <a:off x="-10157" y="751573"/>
            <a:ext cx="6832190" cy="378184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77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178" lvl="1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28578" lvl="1" algn="l" defTabSz="914400">
              <a:lnSpc>
                <a:spcPct val="90000"/>
              </a:lnSpc>
            </a:pPr>
            <a:r>
              <a:rPr lang="en-US" sz="2800" cap="none" dirty="0" err="1"/>
              <a:t>Molti</a:t>
            </a:r>
            <a:r>
              <a:rPr lang="en-US" sz="2800" cap="none" dirty="0">
                <a:effectLst/>
              </a:rPr>
              <a:t> </a:t>
            </a:r>
            <a:r>
              <a:rPr lang="en-US" sz="2800" cap="none" dirty="0" err="1">
                <a:effectLst/>
              </a:rPr>
              <a:t>studi</a:t>
            </a:r>
            <a:r>
              <a:rPr lang="en-US" sz="2800" cap="none" dirty="0">
                <a:effectLst/>
              </a:rPr>
              <a:t> </a:t>
            </a:r>
            <a:r>
              <a:rPr lang="en-US" sz="2800" cap="none" dirty="0" err="1">
                <a:effectLst/>
              </a:rPr>
              <a:t>hanno</a:t>
            </a:r>
            <a:r>
              <a:rPr lang="en-US" sz="2800" cap="none" dirty="0">
                <a:effectLst/>
              </a:rPr>
              <a:t> </a:t>
            </a:r>
            <a:r>
              <a:rPr lang="en-US" sz="2800" cap="none" dirty="0" err="1">
                <a:effectLst/>
              </a:rPr>
              <a:t>stabilito</a:t>
            </a:r>
            <a:r>
              <a:rPr lang="en-US" sz="2800" cap="none" dirty="0">
                <a:effectLst/>
              </a:rPr>
              <a:t> una </a:t>
            </a:r>
            <a:r>
              <a:rPr lang="en-US" sz="2800" cap="none" dirty="0" err="1">
                <a:effectLst/>
              </a:rPr>
              <a:t>correlazione</a:t>
            </a:r>
            <a:r>
              <a:rPr lang="en-US" sz="2800" cap="none" dirty="0">
                <a:effectLst/>
              </a:rPr>
              <a:t> </a:t>
            </a:r>
            <a:r>
              <a:rPr lang="en-US" sz="2800" cap="none" dirty="0" err="1">
                <a:effectLst/>
              </a:rPr>
              <a:t>fra</a:t>
            </a:r>
            <a:r>
              <a:rPr lang="en-US" sz="2800" cap="none" dirty="0">
                <a:effectLst/>
              </a:rPr>
              <a:t> la salute del </a:t>
            </a:r>
            <a:r>
              <a:rPr lang="en-US" sz="2800" cap="none" dirty="0" err="1">
                <a:effectLst/>
              </a:rPr>
              <a:t>microbiota</a:t>
            </a:r>
            <a:r>
              <a:rPr lang="en-US" sz="2800" cap="none" dirty="0">
                <a:effectLst/>
              </a:rPr>
              <a:t> </a:t>
            </a:r>
            <a:r>
              <a:rPr lang="en-US" sz="2800" cap="none" dirty="0" err="1">
                <a:effectLst/>
              </a:rPr>
              <a:t>materno</a:t>
            </a:r>
            <a:r>
              <a:rPr lang="en-US" sz="2800" cap="none" dirty="0">
                <a:effectLst/>
              </a:rPr>
              <a:t> e la salute del </a:t>
            </a:r>
            <a:r>
              <a:rPr lang="en-US" sz="2800" cap="none" dirty="0" err="1">
                <a:effectLst/>
              </a:rPr>
              <a:t>nascituro</a:t>
            </a:r>
            <a:r>
              <a:rPr lang="en-US" sz="2800" cap="none" dirty="0">
                <a:effectLst/>
              </a:rPr>
              <a:t> per cui </a:t>
            </a:r>
            <a:r>
              <a:rPr lang="en-US" sz="2800" cap="none" dirty="0" err="1">
                <a:effectLst/>
              </a:rPr>
              <a:t>occorre</a:t>
            </a:r>
            <a:r>
              <a:rPr lang="en-US" sz="2800" b="1" cap="none" dirty="0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 una </a:t>
            </a:r>
            <a:r>
              <a:rPr lang="en-US" sz="2800" b="1" cap="none" dirty="0" err="1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modulazione</a:t>
            </a:r>
            <a:r>
              <a:rPr lang="en-US" sz="2800" b="1" i="1" cap="none" dirty="0">
                <a:solidFill>
                  <a:srgbClr val="FF0000"/>
                </a:solidFill>
                <a:effectLst/>
                <a:highlight>
                  <a:srgbClr val="C0C0C0"/>
                </a:highlight>
              </a:rPr>
              <a:t> </a:t>
            </a:r>
            <a:r>
              <a:rPr lang="en-US" sz="2800" b="1" cap="none" dirty="0" err="1">
                <a:solidFill>
                  <a:srgbClr val="FF0000"/>
                </a:solidFill>
                <a:highlight>
                  <a:srgbClr val="C0C0C0"/>
                </a:highlight>
              </a:rPr>
              <a:t>precoce</a:t>
            </a:r>
            <a:r>
              <a:rPr lang="en-US" sz="2800" b="1" cap="none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en-US" sz="2800" cap="none" dirty="0" err="1"/>
              <a:t>dei</a:t>
            </a:r>
            <a:r>
              <a:rPr lang="en-US" sz="2800" cap="none" dirty="0"/>
              <a:t> </a:t>
            </a:r>
            <a:r>
              <a:rPr lang="en-US" sz="2800" cap="none" dirty="0" err="1"/>
              <a:t>fattori</a:t>
            </a:r>
            <a:r>
              <a:rPr lang="en-US" sz="2800" cap="none" dirty="0"/>
              <a:t> di </a:t>
            </a:r>
            <a:r>
              <a:rPr lang="en-US" sz="2800" cap="none" dirty="0" err="1"/>
              <a:t>rischio</a:t>
            </a:r>
            <a:r>
              <a:rPr lang="en-US" sz="2800" cap="none" dirty="0"/>
              <a:t> </a:t>
            </a:r>
            <a:r>
              <a:rPr lang="en-US" sz="2800" cap="none" dirty="0" err="1"/>
              <a:t>i</a:t>
            </a:r>
            <a:r>
              <a:rPr lang="en-US" sz="2800" cap="none" dirty="0"/>
              <a:t> cui </a:t>
            </a:r>
            <a:r>
              <a:rPr lang="en-US" sz="2800" cap="none" dirty="0" err="1"/>
              <a:t>effetti</a:t>
            </a:r>
            <a:r>
              <a:rPr lang="en-US" sz="2800" cap="none" dirty="0"/>
              <a:t> </a:t>
            </a:r>
            <a:r>
              <a:rPr lang="en-US" sz="2800" cap="none" dirty="0" err="1"/>
              <a:t>si</a:t>
            </a:r>
            <a:r>
              <a:rPr lang="en-US" sz="2800" cap="none" dirty="0"/>
              <a:t> </a:t>
            </a:r>
            <a:r>
              <a:rPr lang="en-US" sz="2800" cap="none" dirty="0" err="1"/>
              <a:t>paleserebbero</a:t>
            </a:r>
            <a:r>
              <a:rPr lang="en-US" sz="2800" cap="none" dirty="0"/>
              <a:t> a </a:t>
            </a:r>
            <a:r>
              <a:rPr lang="en-US" sz="2800" cap="none" dirty="0" err="1"/>
              <a:t>distanza</a:t>
            </a:r>
            <a:r>
              <a:rPr lang="en-US" sz="2800" cap="none" dirty="0"/>
              <a:t> di anni</a:t>
            </a:r>
            <a:r>
              <a:rPr lang="en-US" sz="2800" i="1" cap="none" dirty="0"/>
              <a:t> </a:t>
            </a:r>
            <a:r>
              <a:rPr lang="en-US" sz="2800" cap="none" dirty="0"/>
              <a:t> </a:t>
            </a:r>
            <a:endParaRPr lang="en-US" sz="2800" i="1" cap="none" dirty="0">
              <a:effectLst/>
            </a:endParaRPr>
          </a:p>
          <a:p>
            <a:pPr marL="457178" lvl="1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C8B073-215C-48F1-A443-A1BC720AB74F}"/>
              </a:ext>
            </a:extLst>
          </p:cNvPr>
          <p:cNvSpPr txBox="1"/>
          <p:nvPr/>
        </p:nvSpPr>
        <p:spPr>
          <a:xfrm>
            <a:off x="4726728" y="6858000"/>
            <a:ext cx="7472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frz40.wordpress.com/2010/04/29/adozione-i-genitori-non-potranno-piu-rifiutare-bimbi-di-colore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BE4178-A44B-4AF5-86BC-EA8F04348CC0}"/>
              </a:ext>
            </a:extLst>
          </p:cNvPr>
          <p:cNvSpPr txBox="1"/>
          <p:nvPr/>
        </p:nvSpPr>
        <p:spPr>
          <a:xfrm>
            <a:off x="230379" y="200015"/>
            <a:ext cx="5129431" cy="615553"/>
          </a:xfrm>
          <a:prstGeom prst="rect">
            <a:avLst/>
          </a:prstGeom>
          <a:solidFill>
            <a:schemeClr val="bg2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it-IT" sz="3400" dirty="0"/>
              <a:t>PRIMI 1000 GIORNI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AB090F-69C5-4D3E-97EA-04ED0754D5DD}"/>
              </a:ext>
            </a:extLst>
          </p:cNvPr>
          <p:cNvSpPr txBox="1"/>
          <p:nvPr/>
        </p:nvSpPr>
        <p:spPr>
          <a:xfrm>
            <a:off x="6047938" y="200015"/>
            <a:ext cx="499688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it-IT" sz="3200" dirty="0"/>
              <a:t>Investimento sul futuro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0735DB0-A46E-4017-A92F-4E9A43039B0D}"/>
              </a:ext>
            </a:extLst>
          </p:cNvPr>
          <p:cNvSpPr/>
          <p:nvPr/>
        </p:nvSpPr>
        <p:spPr>
          <a:xfrm>
            <a:off x="5153215" y="330840"/>
            <a:ext cx="783771" cy="32072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17621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1F84F-EBE3-418F-A0EB-A87EC1A7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206656"/>
            <a:ext cx="10515600" cy="1325563"/>
          </a:xfrm>
        </p:spPr>
        <p:txBody>
          <a:bodyPr/>
          <a:lstStyle/>
          <a:p>
            <a:r>
              <a:rPr lang="it-IT" sz="4000" dirty="0"/>
              <a:t>PROVE A FAVORE DI UNA </a:t>
            </a:r>
            <a:br>
              <a:rPr lang="it-IT" sz="4000" dirty="0"/>
            </a:br>
            <a:r>
              <a:rPr lang="it-IT" sz="4000" dirty="0"/>
              <a:t>TRASMISSIONE VERTICALE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052457-9FF2-457D-BD39-90BBC4E7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525142"/>
            <a:ext cx="6999514" cy="26850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200" dirty="0"/>
              <a:t>Di fatto l'idea che i feti siano privi di germi fino alla nascita, stride con i risultati delle numerose ricerche che hanno isolato </a:t>
            </a:r>
            <a:r>
              <a:rPr lang="it-IT" sz="2200" dirty="0">
                <a:solidFill>
                  <a:srgbClr val="FF0000"/>
                </a:solidFill>
              </a:rPr>
              <a:t>un microbiota fisiologico in ogni sede </a:t>
            </a:r>
            <a:r>
              <a:rPr lang="it-IT" sz="2200" b="1" dirty="0">
                <a:solidFill>
                  <a:srgbClr val="FF0000"/>
                </a:solidFill>
              </a:rPr>
              <a:t>dell’apparato genitale sia femminile</a:t>
            </a:r>
            <a:r>
              <a:rPr lang="it-IT" sz="2200" b="1" dirty="0"/>
              <a:t> (</a:t>
            </a:r>
            <a:r>
              <a:rPr lang="it-IT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ovaio, follicolo, ovocita, tuba di Falloppio ed utero </a:t>
            </a:r>
            <a:r>
              <a:rPr lang="it-IT" sz="2200" dirty="0"/>
              <a:t>che </a:t>
            </a:r>
            <a:r>
              <a:rPr lang="it-IT" sz="2200" b="1" dirty="0">
                <a:solidFill>
                  <a:srgbClr val="FF0000"/>
                </a:solidFill>
              </a:rPr>
              <a:t>il maschile</a:t>
            </a:r>
            <a:r>
              <a:rPr lang="it-IT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(testicoli, sperma / spermatozoi, pro</a:t>
            </a:r>
            <a:r>
              <a:rPr lang="it-IT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stata, ghiandole seminali, pene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8EA30B-293F-4BDE-96CE-81CE583748E8}"/>
              </a:ext>
            </a:extLst>
          </p:cNvPr>
          <p:cNvSpPr txBox="1"/>
          <p:nvPr/>
        </p:nvSpPr>
        <p:spPr>
          <a:xfrm>
            <a:off x="446315" y="4439289"/>
            <a:ext cx="6985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Tutte le specie animali, compreso l’uomo hanno microbi nell’apparato genitale che svolgano un ruolo nella procreazione</a:t>
            </a:r>
          </a:p>
        </p:txBody>
      </p:sp>
      <p:pic>
        <p:nvPicPr>
          <p:cNvPr id="52226" name="Picture 2" descr="Giorni fertili, periodo fertile e ovulazione, calcolo rimanere incinta -  BimbiSanieBelli.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0084" y="1562164"/>
            <a:ext cx="3368431" cy="3075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37146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arcobaleno</Template>
  <TotalTime>405</TotalTime>
  <Words>2103</Words>
  <Application>Microsoft Office PowerPoint</Application>
  <PresentationFormat>Widescreen</PresentationFormat>
  <Paragraphs>249</Paragraphs>
  <Slides>30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2" baseType="lpstr">
      <vt:lpstr>Arial</vt:lpstr>
      <vt:lpstr>Calibri</vt:lpstr>
      <vt:lpstr>Cambria</vt:lpstr>
      <vt:lpstr>Century Gothic</vt:lpstr>
      <vt:lpstr>Helvetica</vt:lpstr>
      <vt:lpstr>Montserrat</vt:lpstr>
      <vt:lpstr>Open Sans</vt:lpstr>
      <vt:lpstr>proxima-nova</vt:lpstr>
      <vt:lpstr>Segoe Print</vt:lpstr>
      <vt:lpstr>Times New Roman</vt:lpstr>
      <vt:lpstr>Wingdings</vt:lpstr>
      <vt:lpstr>Illustrazione natura 16x9</vt:lpstr>
      <vt:lpstr>Ben-nasco Beinasco Piossasco</vt:lpstr>
      <vt:lpstr>Presentazione standard di PowerPoint</vt:lpstr>
      <vt:lpstr>MARGINI D’OPPORTUNITÀ </vt:lpstr>
      <vt:lpstr>Dentro di noi sin dalle prime fasi di sviluppo dell’embrione si forma una rete di comunicazione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PROVE A FAVORE DI UNA  TRASMISSIONE VERTICALE</vt:lpstr>
      <vt:lpstr>Presentazione standard di PowerPoint</vt:lpstr>
      <vt:lpstr>Presentazione standard di PowerPoint</vt:lpstr>
      <vt:lpstr>Presentazione standard di PowerPoint</vt:lpstr>
      <vt:lpstr>1 bambino su 10 nasce prematuramente</vt:lpstr>
      <vt:lpstr>PARTO PRETERMINE E PARODONTOPATIA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Advances in Nutrition, Volume 5, Issue 6, 1 November 2014 The Origin of Human Milk Bacteria: Is There a Bacterial Entero-Mammary Pathway during Late Pregnancy and Lactation?  Juan M. Rodríguez.  </vt:lpstr>
      <vt:lpstr>Presentazione standard di PowerPoint</vt:lpstr>
      <vt:lpstr>Presentazione standard di PowerPoint</vt:lpstr>
      <vt:lpstr>L'analisi delle varianti del DNA mitocondriale associate a quelle del microbiota intestinale suggeriscono che la diversità delle specie microbiche correla con una migliore capacità antiosidante </vt:lpstr>
      <vt:lpstr>Le recenti ricerche stanno evidenziando un “crosstalk” tra microbiota intestinale e i mitocondri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Ben-nasco Beinasco Piossasco</dc:title>
  <dc:creator>Barbara</dc:creator>
  <cp:lastModifiedBy>Barbara</cp:lastModifiedBy>
  <cp:revision>23</cp:revision>
  <dcterms:created xsi:type="dcterms:W3CDTF">2021-05-27T12:43:37Z</dcterms:created>
  <dcterms:modified xsi:type="dcterms:W3CDTF">2021-06-28T08:59:39Z</dcterms:modified>
</cp:coreProperties>
</file>