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2" r:id="rId2"/>
    <p:sldId id="4689" r:id="rId3"/>
    <p:sldId id="4690" r:id="rId4"/>
    <p:sldId id="4720" r:id="rId5"/>
    <p:sldId id="4721" r:id="rId6"/>
    <p:sldId id="4722" r:id="rId7"/>
    <p:sldId id="4723" r:id="rId8"/>
    <p:sldId id="4660" r:id="rId9"/>
    <p:sldId id="4713" r:id="rId10"/>
  </p:sldIdLst>
  <p:sldSz cx="9144000" cy="5143500" type="screen16x9"/>
  <p:notesSz cx="6858000" cy="9144000"/>
  <p:defaultTextStyle>
    <a:defPPr>
      <a:defRPr lang="it-IT"/>
    </a:defPPr>
    <a:lvl1pPr marL="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3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8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4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FB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5351" autoAdjust="0"/>
  </p:normalViewPr>
  <p:slideViewPr>
    <p:cSldViewPr showGuides="1">
      <p:cViewPr varScale="1">
        <p:scale>
          <a:sx n="81" d="100"/>
          <a:sy n="81" d="100"/>
        </p:scale>
        <p:origin x="1277" y="48"/>
      </p:cViewPr>
      <p:guideLst>
        <p:guide orient="horz" pos="804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co" userId="220103f2e4450fdc" providerId="LiveId" clId="{07127E04-43C8-49EE-9D8E-EC79674E49D6}"/>
    <pc:docChg chg="modSld">
      <pc:chgData name="monica greco" userId="220103f2e4450fdc" providerId="LiveId" clId="{07127E04-43C8-49EE-9D8E-EC79674E49D6}" dt="2023-09-16T22:03:22.963" v="6" actId="20577"/>
      <pc:docMkLst>
        <pc:docMk/>
      </pc:docMkLst>
      <pc:sldChg chg="modSp mod">
        <pc:chgData name="monica greco" userId="220103f2e4450fdc" providerId="LiveId" clId="{07127E04-43C8-49EE-9D8E-EC79674E49D6}" dt="2023-09-16T22:03:22.963" v="6" actId="20577"/>
        <pc:sldMkLst>
          <pc:docMk/>
          <pc:sldMk cId="371463046" sldId="3402"/>
        </pc:sldMkLst>
        <pc:spChg chg="mod">
          <ac:chgData name="monica greco" userId="220103f2e4450fdc" providerId="LiveId" clId="{07127E04-43C8-49EE-9D8E-EC79674E49D6}" dt="2023-09-16T22:03:22.963" v="6" actId="20577"/>
          <ac:spMkLst>
            <pc:docMk/>
            <pc:sldMk cId="371463046" sldId="340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EEFF-0914-4AF2-8B4F-49A630B1ACE3}" type="datetimeFigureOut">
              <a:rPr lang="it-IT" smtClean="0"/>
              <a:pPr/>
              <a:t>17/09/2023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48376-9EBD-420C-8D88-9652831CC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0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48376-9EBD-420C-8D88-9652831CC50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85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8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94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8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14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gene NF K B è il gene della </a:t>
            </a:r>
            <a:r>
              <a:rPr lang="it-IT" dirty="0" err="1"/>
              <a:t>infoammazione</a:t>
            </a:r>
            <a:r>
              <a:rPr lang="it-IT" dirty="0"/>
              <a:t> .  DOTT MADHU SUDAN PATEL PSICONEURO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22F3-9F5D-C048-A62C-F3C97E17367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64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Vuoi avere un figlio? Non </a:t>
            </a:r>
            <a:r>
              <a:rPr lang="it-IT" dirty="0" err="1">
                <a:solidFill>
                  <a:srgbClr val="000090"/>
                </a:solidFill>
                <a:latin typeface="Tahoma" charset="0"/>
                <a:cs typeface="Tahoma" charset="0"/>
              </a:rPr>
              <a:t>fumare…no</a:t>
            </a: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 “smetto di fumare perché sono rimasta incinta” </a:t>
            </a:r>
            <a:r>
              <a:rPr lang="it-IT" dirty="0" err="1">
                <a:solidFill>
                  <a:srgbClr val="000090"/>
                </a:solidFill>
                <a:latin typeface="Tahoma" charset="0"/>
                <a:cs typeface="Tahoma" charset="0"/>
              </a:rPr>
              <a:t>…lì</a:t>
            </a: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 hai già fatto il danno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Dal greco </a:t>
            </a:r>
            <a:r>
              <a:rPr lang="it-IT" dirty="0" err="1">
                <a:solidFill>
                  <a:srgbClr val="000090"/>
                </a:solidFill>
                <a:latin typeface="Tahoma" charset="0"/>
                <a:cs typeface="Tahoma" charset="0"/>
              </a:rPr>
              <a:t>kiuptos</a:t>
            </a: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 nascosto  e </a:t>
            </a:r>
            <a:r>
              <a:rPr lang="it-IT" dirty="0" err="1">
                <a:solidFill>
                  <a:srgbClr val="000090"/>
                </a:solidFill>
                <a:latin typeface="Tahoma" charset="0"/>
                <a:cs typeface="Tahoma" charset="0"/>
              </a:rPr>
              <a:t>orcus</a:t>
            </a:r>
            <a:r>
              <a:rPr lang="it-IT" dirty="0">
                <a:solidFill>
                  <a:srgbClr val="000090"/>
                </a:solidFill>
                <a:latin typeface="Tahoma" charset="0"/>
                <a:cs typeface="Tahoma" charset="0"/>
              </a:rPr>
              <a:t> testicolo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48376-9EBD-420C-8D88-9652831CC50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2D8BC-CDF9-46A2-8424-50C87A5E4711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83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3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2020491"/>
            <a:ext cx="7772400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699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75606"/>
            <a:ext cx="8219256" cy="3672408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342874" indent="-342874">
              <a:buClrTx/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Times New Roman" panose="02020603050405020304" pitchFamily="18" charset="0"/>
              </a:defRPr>
            </a:lvl1pPr>
            <a:lvl2pPr>
              <a:buClrTx/>
              <a:defRPr sz="2000">
                <a:latin typeface="Helvetica" panose="020B0604020202020204" pitchFamily="34" charset="0"/>
                <a:cs typeface="Times New Roman" panose="02020603050405020304" pitchFamily="18" charset="0"/>
              </a:defRPr>
            </a:lvl2pPr>
            <a:lvl3pPr>
              <a:buClrTx/>
              <a:defRPr sz="2000">
                <a:latin typeface="Helvetica" panose="020B0604020202020204" pitchFamily="34" charset="0"/>
                <a:cs typeface="Times New Roman" panose="02020603050405020304" pitchFamily="18" charset="0"/>
              </a:defRPr>
            </a:lvl3pPr>
            <a:lvl4pPr>
              <a:buClrTx/>
              <a:defRPr sz="2000">
                <a:latin typeface="Helvetica" panose="020B0604020202020204" pitchFamily="34" charset="0"/>
                <a:cs typeface="Times New Roman" panose="02020603050405020304" pitchFamily="18" charset="0"/>
              </a:defRPr>
            </a:lvl4pPr>
            <a:lvl5pPr>
              <a:buClrTx/>
              <a:defRPr sz="2000">
                <a:latin typeface="Helvetica" panose="020B060402020202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59016" cy="961616"/>
          </a:xfrm>
        </p:spPr>
        <p:txBody>
          <a:bodyPr>
            <a:noAutofit/>
          </a:bodyPr>
          <a:lstStyle>
            <a:lvl1pPr algn="r">
              <a:defRPr sz="3000">
                <a:latin typeface="Helvetica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8699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59016" cy="961616"/>
          </a:xfrm>
        </p:spPr>
        <p:txBody>
          <a:bodyPr vert="horz" lIns="91433" tIns="45716" rIns="91433" bIns="45716" rtlCol="0" anchor="ctr">
            <a:noAutofit/>
          </a:bodyPr>
          <a:lstStyle>
            <a:lvl1pPr>
              <a:defRPr lang="en-US" sz="3000" dirty="0"/>
            </a:lvl1pPr>
          </a:lstStyle>
          <a:p>
            <a:pPr lvl="0" algn="r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75606"/>
            <a:ext cx="8219256" cy="3618402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>
            <a:lvl1pPr>
              <a:buClr>
                <a:schemeClr val="tx1"/>
              </a:buClr>
              <a:defRPr lang="it-IT" sz="2000" smtClean="0"/>
            </a:lvl1pPr>
            <a:lvl2pPr>
              <a:buClrTx/>
              <a:defRPr lang="it-IT" sz="2000" smtClean="0"/>
            </a:lvl2pPr>
            <a:lvl3pPr>
              <a:buClrTx/>
              <a:defRPr lang="it-IT" sz="2000" smtClean="0"/>
            </a:lvl3pPr>
            <a:lvl4pPr>
              <a:buClrTx/>
              <a:defRPr lang="it-IT" sz="2000" smtClean="0"/>
            </a:lvl4pPr>
            <a:lvl5pPr>
              <a:buClrTx/>
              <a:defRPr lang="en-US" sz="2000"/>
            </a:lvl5pPr>
          </a:lstStyle>
          <a:p>
            <a:pPr lvl="0">
              <a:buClr>
                <a:srgbClr val="BF1E2E"/>
              </a:buClr>
            </a:pPr>
            <a:r>
              <a:rPr lang="it-IT" dirty="0"/>
              <a:t>Fare clic per modificare stili del testo dello schema</a:t>
            </a:r>
          </a:p>
          <a:p>
            <a:pPr lvl="1">
              <a:buClr>
                <a:srgbClr val="BF1E2E"/>
              </a:buClr>
            </a:pPr>
            <a:r>
              <a:rPr lang="it-IT" dirty="0"/>
              <a:t>Secondo livello</a:t>
            </a:r>
          </a:p>
          <a:p>
            <a:pPr lvl="2">
              <a:buClr>
                <a:srgbClr val="BF1E2E"/>
              </a:buClr>
            </a:pPr>
            <a:r>
              <a:rPr lang="it-IT" dirty="0"/>
              <a:t>Terzo livello</a:t>
            </a:r>
          </a:p>
          <a:p>
            <a:pPr lvl="3">
              <a:buClr>
                <a:srgbClr val="BF1E2E"/>
              </a:buClr>
            </a:pPr>
            <a:r>
              <a:rPr lang="it-IT" dirty="0"/>
              <a:t>Quarto livello</a:t>
            </a:r>
          </a:p>
          <a:p>
            <a:pPr lvl="4">
              <a:buClr>
                <a:srgbClr val="BF1E2E"/>
              </a:buClr>
            </a:pPr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FC31B1-9A51-47BC-8E8D-677F89FAC86C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9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59016" cy="96161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/>
          <a:p>
            <a:pPr lvl="0" algn="r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0702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331" rtl="0" eaLnBrk="1" latinLnBrk="0" hangingPunct="1">
        <a:spcBef>
          <a:spcPct val="0"/>
        </a:spcBef>
        <a:buNone/>
        <a:defRPr lang="it-IT" sz="3000" kern="1200" dirty="0" smtClean="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342874" indent="-342874" algn="l" defTabSz="914331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lang="it-IT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Times New Roman" panose="02020603050405020304" pitchFamily="18" charset="0"/>
        </a:defRPr>
      </a:lvl1pPr>
      <a:lvl2pPr marL="742894" indent="-285728" algn="l" defTabSz="914331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lang="it-IT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Times New Roman" panose="02020603050405020304" pitchFamily="18" charset="0"/>
        </a:defRPr>
      </a:lvl2pPr>
      <a:lvl3pPr marL="1142914" indent="-228583" algn="l" defTabSz="914331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lang="it-IT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Times New Roman" panose="02020603050405020304" pitchFamily="18" charset="0"/>
        </a:defRPr>
      </a:lvl3pPr>
      <a:lvl4pPr marL="1600079" indent="-228583" algn="l" defTabSz="914331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lang="it-IT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Times New Roman" panose="02020603050405020304" pitchFamily="18" charset="0"/>
        </a:defRPr>
      </a:lvl4pPr>
      <a:lvl5pPr marL="2057245" indent="-228583" algn="l" defTabSz="914331" rtl="0" eaLnBrk="1" latinLnBrk="0" hangingPunct="1">
        <a:spcBef>
          <a:spcPct val="20000"/>
        </a:spcBef>
        <a:buClrTx/>
        <a:buFont typeface="Arial" panose="020B0604020202020204" pitchFamily="34" charset="0"/>
        <a:buChar char="»"/>
        <a:defRPr lang="it-IT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Times New Roman" panose="02020603050405020304" pitchFamily="18" charset="0"/>
        </a:defRPr>
      </a:lvl5pPr>
      <a:lvl6pPr marL="2514410" indent="-228583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6" indent="-228583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1" indent="-228583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7" indent="-228583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tatraining.i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metatraining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www.metatraining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metatraining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://www.metatraining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metatraining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://www.metatraining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tatraining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etatraining.it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571750"/>
            <a:ext cx="7772400" cy="1102519"/>
          </a:xfrm>
        </p:spPr>
        <p:txBody>
          <a:bodyPr/>
          <a:lstStyle/>
          <a:p>
            <a:r>
              <a:rPr lang="it-IT" dirty="0"/>
              <a:t>«Dott.ssa Monica Greco</a:t>
            </a:r>
            <a:br>
              <a:rPr lang="it-IT"/>
            </a:br>
            <a:br>
              <a:rPr lang="it-IT" dirty="0"/>
            </a:b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814" t="26392" b="29316"/>
          <a:stretch/>
        </p:blipFill>
        <p:spPr bwMode="auto">
          <a:xfrm>
            <a:off x="7020272" y="2643758"/>
            <a:ext cx="1699536" cy="175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Monica\Desktop\da sistemare\IO\IMG_2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71618"/>
            <a:ext cx="1722484" cy="229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1470"/>
            <a:ext cx="1128388" cy="11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6"/>
              </a:rPr>
              <a:t>www.metatraining.it</a:t>
            </a:r>
            <a:r>
              <a:rPr lang="en-US" sz="1000" dirty="0"/>
              <a:t> –  </a:t>
            </a:r>
          </a:p>
        </p:txBody>
      </p:sp>
    </p:spTree>
    <p:extLst>
      <p:ext uri="{BB962C8B-B14F-4D97-AF65-F5344CB8AC3E}">
        <p14:creationId xmlns:p14="http://schemas.microsoft.com/office/powerpoint/2010/main" val="3714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4544" y="195486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CARNE GRASS FED MARCO E LISA </a:t>
            </a:r>
          </a:p>
          <a:p>
            <a:pPr marL="0" indent="0">
              <a:buNone/>
            </a:pP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142990"/>
            <a:ext cx="9036496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 defTabSz="914400">
              <a:defRPr/>
            </a:pPr>
            <a:endParaRPr lang="it-IT"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Arial" charset="0"/>
            </a:endParaRP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NON VENDONO MANZO perché è  una carne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Grassa. In Piemonte non è molto usato il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Manzo. In Lombardia e Lazio cercano di più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Il manzo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In Piemonte alcuni lo richiedono in periodi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Natalizi per bolliti, stracotti particolari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Il bue diventa grasso perché è un animale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Molto + adulto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Che viene castrato per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Cui non produce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Testosterone e diventa grasso  </a:t>
            </a:r>
            <a:endParaRPr lang="it-IT" b="1" dirty="0">
              <a:solidFill>
                <a:srgbClr val="FF0000"/>
              </a:solidFill>
              <a:cs typeface="Arial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  <a:latin typeface="Mongolian Baiti" pitchFamily="66" charset="0"/>
                <a:cs typeface="Mongolian Baiti" pitchFamily="66" charset="0"/>
              </a:rPr>
              <a:t> 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dirty="0">
              <a:solidFill>
                <a:prstClr val="black"/>
              </a:solidFill>
              <a:latin typeface="Mongolian Baiti" pitchFamily="66" charset="0"/>
              <a:cs typeface="Mongolian Baiti" pitchFamily="66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1026" name="Picture 2" descr="Chi Siamo - La nostra macelleria in zona Santa Rita a Torino">
            <a:extLst>
              <a:ext uri="{FF2B5EF4-FFF2-40B4-BE49-F238E27FC236}">
                <a16:creationId xmlns:a16="http://schemas.microsoft.com/office/drawing/2014/main" id="{31BBFA64-AD4D-E594-E36D-AE829B48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18" y="1204470"/>
            <a:ext cx="4397685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o &amp; Elisa Store - Vendita di carne online di qualità">
            <a:extLst>
              <a:ext uri="{FF2B5EF4-FFF2-40B4-BE49-F238E27FC236}">
                <a16:creationId xmlns:a16="http://schemas.microsoft.com/office/drawing/2014/main" id="{244806B2-BF87-3C4C-2FB9-5924866C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72" y="3384705"/>
            <a:ext cx="2338705" cy="16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58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Il MANZO E’ </a:t>
            </a:r>
          </a:p>
          <a:p>
            <a:pPr marL="0" indent="0">
              <a:buNone/>
            </a:pP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  <a:p>
            <a:pPr marL="0" indent="0">
              <a:buNone/>
            </a:pPr>
            <a:endParaRPr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142990"/>
            <a:ext cx="3491880" cy="4268937"/>
          </a:xfrm>
          <a:prstGeom prst="rect">
            <a:avLst/>
          </a:prstGeom>
        </p:spPr>
        <p:txBody>
          <a:bodyPr vert="horz" lIns="91433" tIns="45716" rIns="91433" bIns="45716" rtlCol="0">
            <a:normAutofit lnSpcReduction="10000"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  <a:sym typeface="Tahoma"/>
              </a:rPr>
              <a:t>E’ </a:t>
            </a: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IL BOVINO ADULTO CHE SUPERA I 24-</a:t>
            </a: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30 MESI </a:t>
            </a: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Ed è già castrato per cui segue poi il percorso per diventare BUE </a:t>
            </a:r>
          </a:p>
          <a:p>
            <a:pPr lvl="0" defTabSz="914400">
              <a:defRPr/>
            </a:pPr>
            <a:endParaRPr lang="it-IT" sz="2800" b="1" dirty="0">
              <a:solidFill>
                <a:srgbClr val="0070C0"/>
              </a:solidFill>
              <a:cs typeface="Arial" charset="0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È una questione di età </a:t>
            </a:r>
            <a:endParaRPr lang="it-IT" sz="2800" b="1" dirty="0">
              <a:solidFill>
                <a:prstClr val="black"/>
              </a:solidFill>
              <a:latin typeface="Mongolian Baiti" pitchFamily="66" charset="0"/>
              <a:cs typeface="Mongolian Baiti" pitchFamily="66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dirty="0">
              <a:solidFill>
                <a:prstClr val="black"/>
              </a:solidFill>
              <a:latin typeface="Mongolian Baiti" pitchFamily="66" charset="0"/>
              <a:cs typeface="Mongolian Baiti" pitchFamily="66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2" name="Picture 2" descr="Che cos'è il manzo? - Forma Carni">
            <a:extLst>
              <a:ext uri="{FF2B5EF4-FFF2-40B4-BE49-F238E27FC236}">
                <a16:creationId xmlns:a16="http://schemas.microsoft.com/office/drawing/2014/main" id="{D2723CDF-C07D-21A5-C1FD-4E9D86B7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46" y="2089809"/>
            <a:ext cx="5197829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58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Suddivisione delle CARNI ROSSE </a:t>
            </a:r>
          </a:p>
          <a:p>
            <a:pPr marL="0" indent="0">
              <a:buNone/>
            </a:pP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  <a:p>
            <a:pPr marL="0" indent="0">
              <a:buNone/>
            </a:pPr>
            <a:endParaRPr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142990"/>
            <a:ext cx="3491880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BOVINO</a:t>
            </a:r>
          </a:p>
          <a:p>
            <a:pPr lvl="0" defTabSz="914400">
              <a:defRPr/>
            </a:pPr>
            <a:endParaRPr lang="it-IT" sz="2800" b="1" dirty="0">
              <a:solidFill>
                <a:srgbClr val="0070C0"/>
              </a:solidFill>
              <a:latin typeface="Mongolian Baiti" pitchFamily="66" charset="0"/>
              <a:cs typeface="Arial" charset="0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latin typeface="Mongolian Baiti" pitchFamily="66" charset="0"/>
                <a:cs typeface="Arial" charset="0"/>
              </a:rPr>
              <a:t>MASCHI </a:t>
            </a:r>
          </a:p>
          <a:p>
            <a:pPr lvl="0" defTabSz="914400">
              <a:defRPr/>
            </a:pPr>
            <a:endParaRPr lang="it-IT" sz="2800" b="1" dirty="0">
              <a:solidFill>
                <a:srgbClr val="0070C0"/>
              </a:solidFill>
              <a:latin typeface="Mongolian Baiti" pitchFamily="66" charset="0"/>
              <a:cs typeface="Arial" charset="0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latin typeface="Mongolian Baiti" pitchFamily="66" charset="0"/>
                <a:cs typeface="Arial" charset="0"/>
              </a:rPr>
              <a:t>FEMMINE </a:t>
            </a:r>
            <a:endParaRPr lang="it-IT" sz="2800" b="1" dirty="0">
              <a:solidFill>
                <a:prstClr val="black"/>
              </a:solidFill>
              <a:latin typeface="Mongolian Baiti" pitchFamily="66" charset="0"/>
              <a:cs typeface="Mongolian Baiti" pitchFamily="66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4098" name="Picture 2" descr="Manza, manzetta e giovenca. Che cosa sono? – Meatin">
            <a:extLst>
              <a:ext uri="{FF2B5EF4-FFF2-40B4-BE49-F238E27FC236}">
                <a16:creationId xmlns:a16="http://schemas.microsoft.com/office/drawing/2014/main" id="{2F79FA55-4E05-63AB-309B-79B839D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6" y="1279646"/>
            <a:ext cx="4789432" cy="35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58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VITELLO = NO </a:t>
            </a: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  <a:p>
            <a:pPr marL="0" indent="0">
              <a:buNone/>
            </a:pPr>
            <a:endParaRPr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" y="826848"/>
            <a:ext cx="5364089" cy="4268937"/>
          </a:xfrm>
          <a:prstGeom prst="rect">
            <a:avLst/>
          </a:prstGeom>
        </p:spPr>
        <p:txBody>
          <a:bodyPr vert="horz" lIns="91433" tIns="45716" rIns="91433" bIns="45716" rtlCol="0">
            <a:normAutofit lnSpcReduction="10000"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Quando sono giovani di età fino a 6-7 mesi si chiamano VITELLI (il classico vitello da latte color bianco  che è definito anche SANATO)</a:t>
            </a: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Non consiglio la sua assunzione perché è immaturo. E’ una moda in Piemonte o in Lombardia, ma non è consigliabile consumare vitello  </a:t>
            </a:r>
            <a:endParaRPr lang="it-IT" sz="2800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3074" name="Picture 2" descr="Le prime cure postnatali del vitello">
            <a:extLst>
              <a:ext uri="{FF2B5EF4-FFF2-40B4-BE49-F238E27FC236}">
                <a16:creationId xmlns:a16="http://schemas.microsoft.com/office/drawing/2014/main" id="{C3ABC445-F693-1592-4559-67AC175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0665"/>
            <a:ext cx="3208560" cy="21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6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58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VITELLE </a:t>
            </a: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  <a:p>
            <a:pPr marL="0" indent="0">
              <a:buNone/>
            </a:pPr>
            <a:endParaRPr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9328" y="955516"/>
            <a:ext cx="5909930" cy="4268937"/>
          </a:xfrm>
          <a:prstGeom prst="rect">
            <a:avLst/>
          </a:prstGeom>
        </p:spPr>
        <p:txBody>
          <a:bodyPr vert="horz" lIns="91433" tIns="45716" rIns="91433" bIns="45716" rtlCol="0">
            <a:normAutofit fontScale="77500" lnSpcReduction="20000"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Andando avanti con l’età, le femmine diventano VITELLE, che restano tali fino a quando non hanno partorito. In tal caso restano VITELLE fino a 18-20 mesi – 24 mesi. Marco e Lisa vendono solo VITELLE FEMMINE che sorpassano l’età del vitellino femmina piccola. </a:t>
            </a: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Devono avere almeno 12-13 mesi per essere mature . Significa che la carne inizia a diventare rossa con una pigmentazione adatta anche a condurre tutta una serie di nutrienti fino ai 18 mesi . E’ una carne tenera  </a:t>
            </a:r>
          </a:p>
          <a:p>
            <a:pPr lvl="0" defTabSz="914400"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Poi dopo diventa: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VACCA da latte 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rgbClr val="0070C0"/>
                </a:solidFill>
                <a:cs typeface="Arial" charset="0"/>
              </a:rPr>
              <a:t>Se, invece, partorisce diventa una MANZA</a:t>
            </a:r>
            <a:endParaRPr lang="it-IT" sz="2800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6146" name="Picture 2" descr="Carne di Piemontese | Casa Serra">
            <a:extLst>
              <a:ext uri="{FF2B5EF4-FFF2-40B4-BE49-F238E27FC236}">
                <a16:creationId xmlns:a16="http://schemas.microsoft.com/office/drawing/2014/main" id="{5DB817B3-4256-49A5-8B9F-10D5EFA9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6230"/>
            <a:ext cx="2993529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tello, vitellone, bovino o manzo: quali differenze?">
            <a:extLst>
              <a:ext uri="{FF2B5EF4-FFF2-40B4-BE49-F238E27FC236}">
                <a16:creationId xmlns:a16="http://schemas.microsoft.com/office/drawing/2014/main" id="{8CFA4FA3-9B02-450B-4FF2-26D74303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45" y="3284861"/>
            <a:ext cx="3018743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58"/>
            <a:ext cx="6286479" cy="4786346"/>
          </a:xfrm>
        </p:spPr>
        <p:txBody>
          <a:bodyPr>
            <a:normAutofit/>
          </a:bodyPr>
          <a:lstStyle/>
          <a:p>
            <a:pPr marL="400020" lvl="1" indent="0">
              <a:buNone/>
            </a:pPr>
            <a:r>
              <a:rPr lang="it-IT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/>
                <a:cs typeface="Comic Sans MS"/>
              </a:rPr>
              <a:t>VITELLI MASCHI  </a:t>
            </a:r>
            <a:endParaRPr lang="it-IT" b="1" dirty="0"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  <a:p>
            <a:pPr marL="0" indent="0">
              <a:buNone/>
            </a:pPr>
            <a:endParaRPr sz="2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699542"/>
            <a:ext cx="8143932" cy="42689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endParaRPr lang="it-IT" sz="2400" b="1" dirty="0">
              <a:solidFill>
                <a:srgbClr val="66B0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/>
              <a:sym typeface="Wingdings"/>
            </a:endParaRPr>
          </a:p>
          <a:p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" y="826848"/>
            <a:ext cx="8604449" cy="4268937"/>
          </a:xfrm>
          <a:prstGeom prst="rect">
            <a:avLst/>
          </a:prstGeom>
        </p:spPr>
        <p:txBody>
          <a:bodyPr vert="horz" lIns="91433" tIns="45716" rIns="91433" bIns="45716" rtlCol="0">
            <a:normAutofit lnSpcReduction="10000"/>
          </a:bodyPr>
          <a:lstStyle/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lvl="0" defTabSz="914400">
              <a:defRPr/>
            </a:pPr>
            <a:r>
              <a:rPr lang="it-IT" sz="2000" b="1" dirty="0">
                <a:solidFill>
                  <a:srgbClr val="0070C0"/>
                </a:solidFill>
                <a:cs typeface="Arial" charset="0"/>
              </a:rPr>
              <a:t>Andando avanti con l’età, i maschi crescono, diventano VITELLONI. La macelleria Marco e Lisa non li trattano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Fino a 18-20 mesi diventano VITELLONI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Dai 20 ai 36 mesi fino a quando non mettono il 6° dente sono MANZI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Dai 36 mesi in su :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Se è castrato diventa BUE e mette su molto grasso con stratificazione di grasso &gt;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Se invece non è castrato e segue il percorso della riproduzione diventa TORO (lui non essendo castrato, ha molto testosterone e diventa molto magro)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it-IT" b="1" dirty="0">
              <a:solidFill>
                <a:srgbClr val="0070C0"/>
              </a:solidFill>
              <a:cs typeface="Arial" charset="0"/>
            </a:endParaRP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Il maschio, a differenza della femmina ha una carne meno tenera, più coriacea, come il maschio dell’essere umano che è molto più muscoloso e con carne dura. </a:t>
            </a:r>
          </a:p>
          <a:p>
            <a:pPr lvl="0" defTabSz="914400">
              <a:defRPr/>
            </a:pPr>
            <a:r>
              <a:rPr lang="it-IT" b="1" dirty="0">
                <a:solidFill>
                  <a:srgbClr val="0070C0"/>
                </a:solidFill>
                <a:cs typeface="Arial" charset="0"/>
              </a:rPr>
              <a:t>Nelle macellerie normalmente si vende il vitellone (meno caro) o le vitelle femmine (quelle di una qualità migliore, tenerissima perché ha meno testosterone, ottima al palato, si scioglie, più cara e pregiata) </a:t>
            </a:r>
            <a:endParaRPr lang="it-IT" dirty="0">
              <a:solidFill>
                <a:srgbClr val="0070C0"/>
              </a:solidFill>
              <a:cs typeface="Arial" charset="0"/>
            </a:endParaRPr>
          </a:p>
          <a:p>
            <a:pPr marL="971515" lvl="1" indent="-514350">
              <a:spcBef>
                <a:spcPct val="20000"/>
              </a:spcBef>
              <a:buClr>
                <a:schemeClr val="tx1"/>
              </a:buClr>
              <a:defRPr>
                <a:latin typeface="+mn-lt"/>
                <a:ea typeface="+mn-ea"/>
                <a:cs typeface="+mn-cs"/>
                <a:sym typeface="Tahoma"/>
              </a:defRPr>
            </a:pP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  <p:pic>
        <p:nvPicPr>
          <p:cNvPr id="5122" name="Picture 2" descr="vettore marrone scarabocchio contorno padre toro bue, madre mucca e vitello  2968029 Arte vettoriale a Vecteezy">
            <a:extLst>
              <a:ext uri="{FF2B5EF4-FFF2-40B4-BE49-F238E27FC236}">
                <a16:creationId xmlns:a16="http://schemas.microsoft.com/office/drawing/2014/main" id="{949D0C4B-6062-E878-A4E2-14BD5F95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72" y="-47996"/>
            <a:ext cx="2782696" cy="12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F57F0-A132-455E-AA77-3DC545D7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58"/>
            <a:ext cx="6059016" cy="961616"/>
          </a:xfrm>
        </p:spPr>
        <p:txBody>
          <a:bodyPr/>
          <a:lstStyle/>
          <a:p>
            <a:pPr algn="l"/>
            <a:r>
              <a:rPr lang="en-US" dirty="0"/>
              <a:t>Se in S drive </a:t>
            </a:r>
            <a:r>
              <a:rPr lang="en-US" dirty="0" err="1"/>
              <a:t>viene</a:t>
            </a:r>
            <a:r>
              <a:rPr lang="en-US" dirty="0"/>
              <a:t> MANZO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E9E21-8978-4F83-A9F8-74719112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384300"/>
            <a:ext cx="5286412" cy="37592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sym typeface="Helvetica Neue Medium"/>
              </a:rPr>
              <a:t>. </a:t>
            </a:r>
            <a:endParaRPr sz="2400">
              <a:latin typeface="Times New Roman" pitchFamily="18" charset="0"/>
              <a:ea typeface="ヒラギノ角ゴ ProN W3"/>
              <a:sym typeface="Helvetica Neue Medium"/>
            </a:endParaRPr>
          </a:p>
          <a:p>
            <a:endParaRPr lang="it-IT" sz="2400" dirty="0">
              <a:latin typeface="Times New Roman" pitchFamily="18" charset="0"/>
            </a:endParaRPr>
          </a:p>
        </p:txBody>
      </p:sp>
      <p:pic>
        <p:nvPicPr>
          <p:cNvPr id="6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23478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71406" y="164305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90"/>
                </a:solidFill>
                <a:latin typeface="Verdana" pitchFamily="34" charset="0"/>
              </a:rPr>
              <a:t>E’ possibile mangiare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90"/>
                </a:solidFill>
                <a:latin typeface="Verdana" pitchFamily="34" charset="0"/>
              </a:rPr>
              <a:t>CARNE TENERA DI VITELLA FEMMINA TRE VOLTE ALLA SETTIMANA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90"/>
                </a:solidFill>
                <a:latin typeface="Verdana" pitchFamily="34" charset="0"/>
              </a:rPr>
              <a:t>FEGATO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90"/>
                </a:solidFill>
                <a:latin typeface="Verdana" pitchFamily="34" charset="0"/>
              </a:rPr>
              <a:t>FRATTAGLIE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90"/>
                </a:solidFill>
                <a:latin typeface="Verdana" pitchFamily="34" charset="0"/>
              </a:rPr>
              <a:t>ANIMELLE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0090"/>
              </a:solidFill>
              <a:latin typeface="Verdana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32E3DD-D202-B91E-60A3-2587E568ABA3}"/>
              </a:ext>
            </a:extLst>
          </p:cNvPr>
          <p:cNvSpPr txBox="1">
            <a:spLocks/>
          </p:cNvSpPr>
          <p:nvPr/>
        </p:nvSpPr>
        <p:spPr>
          <a:xfrm>
            <a:off x="251520" y="4948014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4"/>
              </a:rPr>
              <a:t>www.metatraining.it</a:t>
            </a:r>
            <a:r>
              <a:rPr lang="en-US" sz="1000" dirty="0"/>
              <a:t> –  </a:t>
            </a:r>
          </a:p>
        </p:txBody>
      </p:sp>
    </p:spTree>
    <p:extLst>
      <p:ext uri="{BB962C8B-B14F-4D97-AF65-F5344CB8AC3E}">
        <p14:creationId xmlns:p14="http://schemas.microsoft.com/office/powerpoint/2010/main" val="173556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2268538" y="1869281"/>
            <a:ext cx="46799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88" y="1336854"/>
            <a:ext cx="5169000" cy="338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-180528" y="267494"/>
            <a:ext cx="68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latin typeface="Arial" pitchFamily="34" charset="0"/>
              </a:rPr>
              <a:t>BUONA VITA  A VOI E ALLE VOSTRE FAMIGLIE </a:t>
            </a:r>
          </a:p>
        </p:txBody>
      </p:sp>
      <p:pic>
        <p:nvPicPr>
          <p:cNvPr id="5" name="Picture 7" descr="H:\NUTRI IL TUO TERRENO\SITO\2018\LOGO\JPEG per la stampa\Logo NUTRI IL TUO TERRENO_11x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0"/>
            <a:ext cx="840356" cy="87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C86CE6-074D-E599-F88E-DFC5245AF274}"/>
              </a:ext>
            </a:extLst>
          </p:cNvPr>
          <p:cNvSpPr txBox="1">
            <a:spLocks/>
          </p:cNvSpPr>
          <p:nvPr/>
        </p:nvSpPr>
        <p:spPr>
          <a:xfrm>
            <a:off x="237212" y="4944846"/>
            <a:ext cx="6320749" cy="278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31" rtl="0" eaLnBrk="1" latinLnBrk="0" hangingPunct="1">
              <a:spcBef>
                <a:spcPct val="20000"/>
              </a:spcBef>
              <a:buClrTx/>
              <a:buFont typeface="Courier New" panose="02070309020205020404" pitchFamily="49" charset="0"/>
              <a:buNone/>
              <a:defRPr lang="it-IT" sz="1200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894" indent="-285728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14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079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245" indent="-228583" algn="l" defTabSz="914331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lang="it-IT"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410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6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1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7" indent="-228583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Dott.ssa Monica Greco – </a:t>
            </a:r>
            <a:r>
              <a:rPr lang="en-US" sz="1000" dirty="0">
                <a:hlinkClick r:id="rId5"/>
              </a:rPr>
              <a:t>www.metatraining.it</a:t>
            </a:r>
            <a:r>
              <a:rPr lang="en-US" sz="1000" dirty="0"/>
              <a:t> –  </a:t>
            </a:r>
          </a:p>
        </p:txBody>
      </p:sp>
    </p:spTree>
    <p:extLst>
      <p:ext uri="{BB962C8B-B14F-4D97-AF65-F5344CB8AC3E}">
        <p14:creationId xmlns:p14="http://schemas.microsoft.com/office/powerpoint/2010/main" val="1317541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l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21350</TotalTime>
  <Words>713</Words>
  <Application>Microsoft Office PowerPoint</Application>
  <PresentationFormat>Presentazione su schermo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Calibri</vt:lpstr>
      <vt:lpstr>Comic Sans MS</vt:lpstr>
      <vt:lpstr>Courier New</vt:lpstr>
      <vt:lpstr>Helvetica</vt:lpstr>
      <vt:lpstr>Mongolian Baiti</vt:lpstr>
      <vt:lpstr>Tahoma</vt:lpstr>
      <vt:lpstr>Times New Roman</vt:lpstr>
      <vt:lpstr>Verdana</vt:lpstr>
      <vt:lpstr>Modello Slide</vt:lpstr>
      <vt:lpstr>«Dott.ssa Monica Greco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 in S drive viene MANZO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Botta</dc:creator>
  <cp:lastModifiedBy>monica greco</cp:lastModifiedBy>
  <cp:revision>972</cp:revision>
  <dcterms:created xsi:type="dcterms:W3CDTF">2016-05-31T14:22:25Z</dcterms:created>
  <dcterms:modified xsi:type="dcterms:W3CDTF">2023-09-16T22:03:25Z</dcterms:modified>
</cp:coreProperties>
</file>